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  <p:sldMasterId id="2147483894" r:id="rId2"/>
  </p:sldMasterIdLst>
  <p:notesMasterIdLst>
    <p:notesMasterId r:id="rId36"/>
  </p:notesMasterIdLst>
  <p:sldIdLst>
    <p:sldId id="319" r:id="rId3"/>
    <p:sldId id="408" r:id="rId4"/>
    <p:sldId id="376" r:id="rId5"/>
    <p:sldId id="373" r:id="rId6"/>
    <p:sldId id="374" r:id="rId7"/>
    <p:sldId id="375" r:id="rId8"/>
    <p:sldId id="353" r:id="rId9"/>
    <p:sldId id="379" r:id="rId10"/>
    <p:sldId id="378" r:id="rId11"/>
    <p:sldId id="380" r:id="rId12"/>
    <p:sldId id="381" r:id="rId13"/>
    <p:sldId id="382" r:id="rId14"/>
    <p:sldId id="412" r:id="rId15"/>
    <p:sldId id="383" r:id="rId16"/>
    <p:sldId id="385" r:id="rId17"/>
    <p:sldId id="395" r:id="rId18"/>
    <p:sldId id="394" r:id="rId19"/>
    <p:sldId id="396" r:id="rId20"/>
    <p:sldId id="384" r:id="rId21"/>
    <p:sldId id="387" r:id="rId22"/>
    <p:sldId id="389" r:id="rId23"/>
    <p:sldId id="390" r:id="rId24"/>
    <p:sldId id="407" r:id="rId25"/>
    <p:sldId id="392" r:id="rId26"/>
    <p:sldId id="402" r:id="rId27"/>
    <p:sldId id="403" r:id="rId28"/>
    <p:sldId id="406" r:id="rId29"/>
    <p:sldId id="404" r:id="rId30"/>
    <p:sldId id="411" r:id="rId31"/>
    <p:sldId id="393" r:id="rId32"/>
    <p:sldId id="410" r:id="rId33"/>
    <p:sldId id="400" r:id="rId34"/>
    <p:sldId id="386" r:id="rId35"/>
  </p:sldIdLst>
  <p:sldSz cx="9144000" cy="6858000" type="screen4x3"/>
  <p:notesSz cx="6794500" cy="9906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Lucida Sans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Lucida Sans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Lucida Sans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Lucida Sans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b="1" kern="1200">
        <a:solidFill>
          <a:schemeClr val="tx1"/>
        </a:solidFill>
        <a:latin typeface="Lucida Sans" pitchFamily="34" charset="0"/>
        <a:ea typeface="+mn-ea"/>
        <a:cs typeface="+mn-cs"/>
      </a:defRPr>
    </a:lvl5pPr>
    <a:lvl6pPr marL="2286000" algn="l" defTabSz="914400" rtl="0" eaLnBrk="1" latinLnBrk="0" hangingPunct="1">
      <a:defRPr b="1" kern="1200">
        <a:solidFill>
          <a:schemeClr val="tx1"/>
        </a:solidFill>
        <a:latin typeface="Lucida Sans" pitchFamily="34" charset="0"/>
        <a:ea typeface="+mn-ea"/>
        <a:cs typeface="+mn-cs"/>
      </a:defRPr>
    </a:lvl6pPr>
    <a:lvl7pPr marL="2743200" algn="l" defTabSz="914400" rtl="0" eaLnBrk="1" latinLnBrk="0" hangingPunct="1">
      <a:defRPr b="1" kern="1200">
        <a:solidFill>
          <a:schemeClr val="tx1"/>
        </a:solidFill>
        <a:latin typeface="Lucida Sans" pitchFamily="34" charset="0"/>
        <a:ea typeface="+mn-ea"/>
        <a:cs typeface="+mn-cs"/>
      </a:defRPr>
    </a:lvl7pPr>
    <a:lvl8pPr marL="3200400" algn="l" defTabSz="914400" rtl="0" eaLnBrk="1" latinLnBrk="0" hangingPunct="1">
      <a:defRPr b="1" kern="1200">
        <a:solidFill>
          <a:schemeClr val="tx1"/>
        </a:solidFill>
        <a:latin typeface="Lucida Sans" pitchFamily="34" charset="0"/>
        <a:ea typeface="+mn-ea"/>
        <a:cs typeface="+mn-cs"/>
      </a:defRPr>
    </a:lvl8pPr>
    <a:lvl9pPr marL="3657600" algn="l" defTabSz="914400" rtl="0" eaLnBrk="1" latinLnBrk="0" hangingPunct="1">
      <a:defRPr b="1" kern="1200">
        <a:solidFill>
          <a:schemeClr val="tx1"/>
        </a:solidFill>
        <a:latin typeface="Lucida Sans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687" autoAdjust="0"/>
    <p:restoredTop sz="86477" autoAdjust="0"/>
  </p:normalViewPr>
  <p:slideViewPr>
    <p:cSldViewPr>
      <p:cViewPr>
        <p:scale>
          <a:sx n="70" d="100"/>
          <a:sy n="70" d="100"/>
        </p:scale>
        <p:origin x="-1352" y="-7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94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640BDE-C31B-4980-8F82-FD0AF42D0A19}" type="doc">
      <dgm:prSet loTypeId="urn:microsoft.com/office/officeart/2005/8/layout/hierarchy4" loCatId="relationship" qsTypeId="urn:microsoft.com/office/officeart/2005/8/quickstyle/simple5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CD9DB930-68C9-413D-8CD2-317F9286BE00}">
      <dgm:prSet phldrT="[Text]">
        <dgm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dgm:style>
      </dgm:prSet>
      <dgm:spPr/>
      <dgm:t>
        <a:bodyPr/>
        <a:lstStyle/>
        <a:p>
          <a:r>
            <a:rPr lang="en-GB" dirty="0" smtClean="0"/>
            <a:t>Algorithm Dialogs</a:t>
          </a:r>
          <a:br>
            <a:rPr lang="en-GB" dirty="0" smtClean="0"/>
          </a:br>
          <a:r>
            <a:rPr lang="en-GB" dirty="0" smtClean="0"/>
            <a:t>Custom Interfaces</a:t>
          </a:r>
          <a:br>
            <a:rPr lang="en-GB" dirty="0" smtClean="0"/>
          </a:br>
          <a:r>
            <a:rPr lang="en-GB" dirty="0" smtClean="0"/>
            <a:t>Custom Menus</a:t>
          </a:r>
          <a:endParaRPr lang="en-GB" dirty="0"/>
        </a:p>
      </dgm:t>
    </dgm:pt>
    <dgm:pt modelId="{68D0A2CD-5850-48C8-9773-ED4891512EA2}" type="parTrans" cxnId="{A2FBD364-ACFE-4288-AC8D-73B5C52ACA82}">
      <dgm:prSet/>
      <dgm:spPr/>
      <dgm:t>
        <a:bodyPr/>
        <a:lstStyle/>
        <a:p>
          <a:endParaRPr lang="en-GB"/>
        </a:p>
      </dgm:t>
    </dgm:pt>
    <dgm:pt modelId="{ABCBE327-8103-4047-8376-15070F0B9A4E}" type="sibTrans" cxnId="{A2FBD364-ACFE-4288-AC8D-73B5C52ACA82}">
      <dgm:prSet/>
      <dgm:spPr/>
      <dgm:t>
        <a:bodyPr/>
        <a:lstStyle/>
        <a:p>
          <a:endParaRPr lang="en-GB"/>
        </a:p>
      </dgm:t>
    </dgm:pt>
    <dgm:pt modelId="{1C1A3FB8-04D1-4F7D-900C-5C6197980F5D}">
      <dgm:prSet phldrT="[Text]"/>
      <dgm:spPr>
        <a:gradFill flip="none" rotWithShape="0">
          <a:gsLst>
            <a:gs pos="0">
              <a:schemeClr val="accent1">
                <a:lumMod val="50000"/>
                <a:shade val="30000"/>
                <a:satMod val="115000"/>
              </a:schemeClr>
            </a:gs>
            <a:gs pos="50000">
              <a:schemeClr val="accent1">
                <a:lumMod val="50000"/>
                <a:shade val="67500"/>
                <a:satMod val="115000"/>
              </a:schemeClr>
            </a:gs>
            <a:gs pos="100000">
              <a:schemeClr val="accent1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GB" dirty="0" smtClean="0"/>
            <a:t>Algorithms</a:t>
          </a:r>
          <a:endParaRPr lang="en-GB" dirty="0"/>
        </a:p>
      </dgm:t>
    </dgm:pt>
    <dgm:pt modelId="{8F373124-B9F4-4BD5-AD90-A161CEFAD183}" type="parTrans" cxnId="{EF1A5834-DCD4-43F0-8B67-17DB9BE663A9}">
      <dgm:prSet/>
      <dgm:spPr/>
      <dgm:t>
        <a:bodyPr/>
        <a:lstStyle/>
        <a:p>
          <a:endParaRPr lang="en-GB"/>
        </a:p>
      </dgm:t>
    </dgm:pt>
    <dgm:pt modelId="{DD9D6C94-0BEF-42AA-97AE-BE12CA94BC1F}" type="sibTrans" cxnId="{EF1A5834-DCD4-43F0-8B67-17DB9BE663A9}">
      <dgm:prSet/>
      <dgm:spPr/>
      <dgm:t>
        <a:bodyPr/>
        <a:lstStyle/>
        <a:p>
          <a:endParaRPr lang="en-GB"/>
        </a:p>
      </dgm:t>
    </dgm:pt>
    <dgm:pt modelId="{7EA90CDF-47C7-47B9-91CF-BB62DC820BB0}">
      <dgm:prSet phldrT="[Text]"/>
      <dgm:spPr>
        <a:gradFill flip="none" rotWithShape="0">
          <a:gsLst>
            <a:gs pos="0">
              <a:schemeClr val="accent1">
                <a:lumMod val="50000"/>
                <a:shade val="30000"/>
                <a:satMod val="115000"/>
              </a:schemeClr>
            </a:gs>
            <a:gs pos="50000">
              <a:schemeClr val="accent1">
                <a:lumMod val="50000"/>
                <a:shade val="67500"/>
                <a:satMod val="115000"/>
              </a:schemeClr>
            </a:gs>
            <a:gs pos="100000">
              <a:schemeClr val="accent1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GB" dirty="0" smtClean="0"/>
            <a:t>Unit Conversions</a:t>
          </a:r>
          <a:endParaRPr lang="en-GB" dirty="0"/>
        </a:p>
      </dgm:t>
    </dgm:pt>
    <dgm:pt modelId="{A6A5E4AF-D774-4781-93F1-BE5DAB783F72}" type="parTrans" cxnId="{0735BE5D-4B4C-4684-9446-8EAC22485C0C}">
      <dgm:prSet/>
      <dgm:spPr/>
      <dgm:t>
        <a:bodyPr/>
        <a:lstStyle/>
        <a:p>
          <a:endParaRPr lang="en-GB"/>
        </a:p>
      </dgm:t>
    </dgm:pt>
    <dgm:pt modelId="{1E37BDDD-4B88-472A-A71D-F092FD351EF3}" type="sibTrans" cxnId="{0735BE5D-4B4C-4684-9446-8EAC22485C0C}">
      <dgm:prSet/>
      <dgm:spPr/>
      <dgm:t>
        <a:bodyPr/>
        <a:lstStyle/>
        <a:p>
          <a:endParaRPr lang="en-GB"/>
        </a:p>
      </dgm:t>
    </dgm:pt>
    <dgm:pt modelId="{88F232EF-CABB-4D65-8D7E-01000CB55B1E}">
      <dgm:prSet phldrT="[Text]"/>
      <dgm:spPr>
        <a:gradFill flip="none" rotWithShape="0">
          <a:gsLst>
            <a:gs pos="0">
              <a:schemeClr val="accent6">
                <a:lumMod val="40000"/>
                <a:lumOff val="60000"/>
                <a:shade val="30000"/>
                <a:satMod val="115000"/>
              </a:schemeClr>
            </a:gs>
            <a:gs pos="50000">
              <a:schemeClr val="accent6">
                <a:lumMod val="40000"/>
                <a:lumOff val="60000"/>
                <a:shade val="67500"/>
                <a:satMod val="115000"/>
              </a:schemeClr>
            </a:gs>
            <a:gs pos="100000">
              <a:schemeClr val="accent6">
                <a:lumMod val="40000"/>
                <a:lumOff val="60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GB" dirty="0" smtClean="0"/>
            <a:t>Fit Functions</a:t>
          </a:r>
          <a:br>
            <a:rPr lang="en-GB" dirty="0" smtClean="0"/>
          </a:br>
          <a:r>
            <a:rPr lang="en-GB" dirty="0" smtClean="0"/>
            <a:t>Cost Models</a:t>
          </a:r>
          <a:br>
            <a:rPr lang="en-GB" dirty="0" smtClean="0"/>
          </a:br>
          <a:r>
            <a:rPr lang="en-GB" dirty="0" smtClean="0"/>
            <a:t>Constraints</a:t>
          </a:r>
          <a:br>
            <a:rPr lang="en-GB" dirty="0" smtClean="0"/>
          </a:br>
          <a:r>
            <a:rPr lang="en-GB" dirty="0" err="1" smtClean="0"/>
            <a:t>Minimizer</a:t>
          </a:r>
          <a:endParaRPr lang="en-GB" dirty="0"/>
        </a:p>
      </dgm:t>
    </dgm:pt>
    <dgm:pt modelId="{F12A6FC6-D639-4A10-B5D4-D26D202648D0}" type="parTrans" cxnId="{8DCB6BD5-360E-40E1-B299-6971558D7879}">
      <dgm:prSet/>
      <dgm:spPr/>
      <dgm:t>
        <a:bodyPr/>
        <a:lstStyle/>
        <a:p>
          <a:endParaRPr lang="en-GB"/>
        </a:p>
      </dgm:t>
    </dgm:pt>
    <dgm:pt modelId="{ECCE57B6-A2EF-4AC7-8AD1-F24FCDA96353}" type="sibTrans" cxnId="{8DCB6BD5-360E-40E1-B299-6971558D7879}">
      <dgm:prSet/>
      <dgm:spPr/>
      <dgm:t>
        <a:bodyPr/>
        <a:lstStyle/>
        <a:p>
          <a:endParaRPr lang="en-GB"/>
        </a:p>
      </dgm:t>
    </dgm:pt>
    <dgm:pt modelId="{08D55A82-BA13-40C3-A2F6-808B732DBE3E}">
      <dgm:prSet phldrT="[Text]">
        <dgm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dgm:style>
      </dgm:prSet>
      <dgm:spPr>
        <a:gradFill flip="none" rotWithShape="0">
          <a:gsLst>
            <a:gs pos="0">
              <a:schemeClr val="accent3">
                <a:lumMod val="75000"/>
                <a:shade val="30000"/>
                <a:satMod val="115000"/>
              </a:schemeClr>
            </a:gs>
            <a:gs pos="50000">
              <a:schemeClr val="accent3">
                <a:lumMod val="75000"/>
                <a:shade val="67500"/>
                <a:satMod val="115000"/>
              </a:schemeClr>
            </a:gs>
            <a:gs pos="100000">
              <a:schemeClr val="accent3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GB" dirty="0" smtClean="0"/>
            <a:t>Workspaces</a:t>
          </a:r>
          <a:endParaRPr lang="en-GB" dirty="0"/>
        </a:p>
      </dgm:t>
    </dgm:pt>
    <dgm:pt modelId="{47C9A471-C102-42C8-9F4C-E75E1A217AD9}" type="parTrans" cxnId="{AA421EA1-0ECE-4EDE-9862-9107E9F16A48}">
      <dgm:prSet/>
      <dgm:spPr/>
      <dgm:t>
        <a:bodyPr/>
        <a:lstStyle/>
        <a:p>
          <a:endParaRPr lang="en-GB"/>
        </a:p>
      </dgm:t>
    </dgm:pt>
    <dgm:pt modelId="{2BBD5C8D-B6AB-45B1-9CDB-943853943DE2}" type="sibTrans" cxnId="{AA421EA1-0ECE-4EDE-9862-9107E9F16A48}">
      <dgm:prSet/>
      <dgm:spPr/>
      <dgm:t>
        <a:bodyPr/>
        <a:lstStyle/>
        <a:p>
          <a:endParaRPr lang="en-GB"/>
        </a:p>
      </dgm:t>
    </dgm:pt>
    <dgm:pt modelId="{3DC4AFAC-DF78-49C3-A43F-2ADB1DF42C68}">
      <dgm:prSet phldrT="[Text]"/>
      <dgm:spPr>
        <a:gradFill flip="none" rotWithShape="0">
          <a:gsLst>
            <a:gs pos="0">
              <a:srgbClr val="00B050">
                <a:shade val="30000"/>
                <a:satMod val="115000"/>
              </a:srgbClr>
            </a:gs>
            <a:gs pos="50000">
              <a:srgbClr val="00B050">
                <a:shade val="67500"/>
                <a:satMod val="115000"/>
              </a:srgbClr>
            </a:gs>
            <a:gs pos="100000">
              <a:srgbClr val="00B050">
                <a:shade val="100000"/>
                <a:satMod val="115000"/>
              </a:srgbClr>
            </a:gs>
          </a:gsLst>
          <a:lin ang="16200000" scaled="1"/>
          <a:tileRect/>
        </a:gradFill>
      </dgm:spPr>
      <dgm:t>
        <a:bodyPr/>
        <a:lstStyle/>
        <a:p>
          <a:r>
            <a:rPr lang="en-GB" dirty="0" smtClean="0"/>
            <a:t>Archive Searching</a:t>
          </a:r>
          <a:br>
            <a:rPr lang="en-GB" dirty="0" smtClean="0"/>
          </a:br>
          <a:r>
            <a:rPr lang="en-GB" dirty="0" err="1" smtClean="0"/>
            <a:t>LiveData</a:t>
          </a:r>
          <a:r>
            <a:rPr lang="en-GB" dirty="0" smtClean="0"/>
            <a:t> Listeners</a:t>
          </a:r>
          <a:br>
            <a:rPr lang="en-GB" dirty="0" smtClean="0"/>
          </a:br>
          <a:r>
            <a:rPr lang="en-GB" dirty="0" smtClean="0"/>
            <a:t>Data </a:t>
          </a:r>
          <a:r>
            <a:rPr lang="en-GB" dirty="0" err="1" smtClean="0"/>
            <a:t>Catalogs</a:t>
          </a:r>
          <a:endParaRPr lang="en-GB" dirty="0"/>
        </a:p>
      </dgm:t>
    </dgm:pt>
    <dgm:pt modelId="{44EC7277-F681-4A2D-BC90-31854ABF8BCB}" type="parTrans" cxnId="{5AB09813-67AE-42A3-ABED-3246AB531772}">
      <dgm:prSet/>
      <dgm:spPr/>
      <dgm:t>
        <a:bodyPr/>
        <a:lstStyle/>
        <a:p>
          <a:endParaRPr lang="en-GB"/>
        </a:p>
      </dgm:t>
    </dgm:pt>
    <dgm:pt modelId="{FAC6086E-FA05-42FE-A3FE-FD6C7DA80F87}" type="sibTrans" cxnId="{5AB09813-67AE-42A3-ABED-3246AB531772}">
      <dgm:prSet/>
      <dgm:spPr/>
      <dgm:t>
        <a:bodyPr/>
        <a:lstStyle/>
        <a:p>
          <a:endParaRPr lang="en-GB"/>
        </a:p>
      </dgm:t>
    </dgm:pt>
    <dgm:pt modelId="{9C8D0EC4-463C-4AB2-87E1-81EB11A4E712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gradFill flip="none" rotWithShape="0">
          <a:gsLst>
            <a:gs pos="0">
              <a:schemeClr val="bg2">
                <a:lumMod val="50000"/>
                <a:shade val="30000"/>
                <a:satMod val="115000"/>
              </a:schemeClr>
            </a:gs>
            <a:gs pos="50000">
              <a:schemeClr val="bg2">
                <a:lumMod val="50000"/>
                <a:shade val="67500"/>
                <a:satMod val="115000"/>
              </a:schemeClr>
            </a:gs>
            <a:gs pos="100000">
              <a:schemeClr val="bg2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GB" dirty="0" smtClean="0"/>
            <a:t>GUI</a:t>
          </a:r>
          <a:endParaRPr lang="en-GB" dirty="0"/>
        </a:p>
      </dgm:t>
    </dgm:pt>
    <dgm:pt modelId="{A6BC0ED1-90B3-47CD-8CFB-B20672979705}" type="parTrans" cxnId="{DB7F0C51-6817-4936-80B9-EF90DCF4BB06}">
      <dgm:prSet/>
      <dgm:spPr/>
      <dgm:t>
        <a:bodyPr/>
        <a:lstStyle/>
        <a:p>
          <a:endParaRPr lang="en-GB"/>
        </a:p>
      </dgm:t>
    </dgm:pt>
    <dgm:pt modelId="{87E6480E-7D3B-4D25-901D-9AECCE6F571C}" type="sibTrans" cxnId="{DB7F0C51-6817-4936-80B9-EF90DCF4BB06}">
      <dgm:prSet/>
      <dgm:spPr/>
      <dgm:t>
        <a:bodyPr/>
        <a:lstStyle/>
        <a:p>
          <a:endParaRPr lang="en-GB"/>
        </a:p>
      </dgm:t>
    </dgm:pt>
    <dgm:pt modelId="{C6FF4F03-3ECE-4DFB-9CE7-24C05603E582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gradFill flip="none" rotWithShape="0">
          <a:gsLst>
            <a:gs pos="0">
              <a:schemeClr val="bg2">
                <a:lumMod val="50000"/>
                <a:shade val="30000"/>
                <a:satMod val="115000"/>
              </a:schemeClr>
            </a:gs>
            <a:gs pos="50000">
              <a:schemeClr val="bg2">
                <a:lumMod val="50000"/>
                <a:shade val="67500"/>
                <a:satMod val="115000"/>
              </a:schemeClr>
            </a:gs>
            <a:gs pos="100000">
              <a:schemeClr val="bg2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GB" dirty="0" smtClean="0"/>
            <a:t>Framework</a:t>
          </a:r>
          <a:endParaRPr lang="en-GB" dirty="0"/>
        </a:p>
      </dgm:t>
    </dgm:pt>
    <dgm:pt modelId="{5A23C114-ABE2-45B1-A57B-88566AD6A226}" type="parTrans" cxnId="{20C186C3-26D2-44D4-861B-53E516EED45D}">
      <dgm:prSet/>
      <dgm:spPr/>
      <dgm:t>
        <a:bodyPr/>
        <a:lstStyle/>
        <a:p>
          <a:endParaRPr lang="en-GB"/>
        </a:p>
      </dgm:t>
    </dgm:pt>
    <dgm:pt modelId="{A668B125-8F73-464D-A5FE-5246A476D7EB}" type="sibTrans" cxnId="{20C186C3-26D2-44D4-861B-53E516EED45D}">
      <dgm:prSet/>
      <dgm:spPr/>
      <dgm:t>
        <a:bodyPr/>
        <a:lstStyle/>
        <a:p>
          <a:endParaRPr lang="en-GB"/>
        </a:p>
      </dgm:t>
    </dgm:pt>
    <dgm:pt modelId="{5273B896-91DB-46E8-8E1D-EA91FBC04F76}">
      <dgm:prSet phldrT="[Text]">
        <dgm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dgm:style>
      </dgm:prSet>
      <dgm:spPr>
        <a:gradFill flip="none" rotWithShape="0">
          <a:gsLst>
            <a:gs pos="0">
              <a:schemeClr val="bg2">
                <a:lumMod val="50000"/>
                <a:shade val="30000"/>
                <a:satMod val="115000"/>
              </a:schemeClr>
            </a:gs>
            <a:gs pos="50000">
              <a:schemeClr val="bg2">
                <a:lumMod val="50000"/>
                <a:shade val="67500"/>
                <a:satMod val="115000"/>
              </a:schemeClr>
            </a:gs>
            <a:gs pos="100000">
              <a:schemeClr val="bg2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</dgm:spPr>
      <dgm:t>
        <a:bodyPr/>
        <a:lstStyle/>
        <a:p>
          <a:r>
            <a:rPr lang="en-GB" dirty="0" smtClean="0"/>
            <a:t>(Framework)</a:t>
          </a:r>
          <a:br>
            <a:rPr lang="en-GB" dirty="0" smtClean="0"/>
          </a:br>
          <a:r>
            <a:rPr lang="en-GB" dirty="0" smtClean="0"/>
            <a:t>Utility</a:t>
          </a:r>
          <a:endParaRPr lang="en-GB" dirty="0"/>
        </a:p>
      </dgm:t>
    </dgm:pt>
    <dgm:pt modelId="{833BA169-7D94-4553-8F4B-81A4675A7737}" type="parTrans" cxnId="{0CCAA3BA-9C58-4B00-920A-5329C229471D}">
      <dgm:prSet/>
      <dgm:spPr/>
      <dgm:t>
        <a:bodyPr/>
        <a:lstStyle/>
        <a:p>
          <a:endParaRPr lang="en-GB"/>
        </a:p>
      </dgm:t>
    </dgm:pt>
    <dgm:pt modelId="{45FA6131-C235-46EC-8D91-F05CD05D50F6}" type="sibTrans" cxnId="{0CCAA3BA-9C58-4B00-920A-5329C229471D}">
      <dgm:prSet/>
      <dgm:spPr/>
      <dgm:t>
        <a:bodyPr/>
        <a:lstStyle/>
        <a:p>
          <a:endParaRPr lang="en-GB"/>
        </a:p>
      </dgm:t>
    </dgm:pt>
    <dgm:pt modelId="{28839A7B-F429-4E06-B0C0-EEE7A544FBFD}" type="pres">
      <dgm:prSet presAssocID="{11640BDE-C31B-4980-8F82-FD0AF42D0A19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GB"/>
        </a:p>
      </dgm:t>
    </dgm:pt>
    <dgm:pt modelId="{052EAB01-D9AC-4D87-8422-D8A7A967D171}" type="pres">
      <dgm:prSet presAssocID="{9C8D0EC4-463C-4AB2-87E1-81EB11A4E712}" presName="vertOne" presStyleCnt="0"/>
      <dgm:spPr/>
    </dgm:pt>
    <dgm:pt modelId="{91699C2F-57D4-4534-A393-4F83B66AE76E}" type="pres">
      <dgm:prSet presAssocID="{9C8D0EC4-463C-4AB2-87E1-81EB11A4E712}" presName="txOne" presStyleLbl="node0" presStyleIdx="0" presStyleCnt="2" custScaleX="64701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E733F284-3637-40A3-B5E9-901068AE4FCB}" type="pres">
      <dgm:prSet presAssocID="{9C8D0EC4-463C-4AB2-87E1-81EB11A4E712}" presName="parTransOne" presStyleCnt="0"/>
      <dgm:spPr/>
    </dgm:pt>
    <dgm:pt modelId="{A78154B8-A63A-4B1F-AB9E-9A5C45E3C638}" type="pres">
      <dgm:prSet presAssocID="{9C8D0EC4-463C-4AB2-87E1-81EB11A4E712}" presName="horzOne" presStyleCnt="0"/>
      <dgm:spPr/>
    </dgm:pt>
    <dgm:pt modelId="{0827D89D-1E9F-4674-B57A-7E967C3177EA}" type="pres">
      <dgm:prSet presAssocID="{C6FF4F03-3ECE-4DFB-9CE7-24C05603E582}" presName="vertTwo" presStyleCnt="0"/>
      <dgm:spPr/>
    </dgm:pt>
    <dgm:pt modelId="{A3B8700C-7398-4AB7-BEA5-51CA46034818}" type="pres">
      <dgm:prSet presAssocID="{C6FF4F03-3ECE-4DFB-9CE7-24C05603E582}" presName="txTwo" presStyleLbl="node2" presStyleIdx="0" presStyleCnt="3" custScaleX="64701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6937A9E6-BC71-4A86-AE6E-D7E1B5349559}" type="pres">
      <dgm:prSet presAssocID="{C6FF4F03-3ECE-4DFB-9CE7-24C05603E582}" presName="parTransTwo" presStyleCnt="0"/>
      <dgm:spPr/>
    </dgm:pt>
    <dgm:pt modelId="{8CC7B835-4449-4447-B460-ABFCEA43F01B}" type="pres">
      <dgm:prSet presAssocID="{C6FF4F03-3ECE-4DFB-9CE7-24C05603E582}" presName="horzTwo" presStyleCnt="0"/>
      <dgm:spPr/>
    </dgm:pt>
    <dgm:pt modelId="{683682E8-1BDD-4086-8C19-C33A27C56964}" type="pres">
      <dgm:prSet presAssocID="{5273B896-91DB-46E8-8E1D-EA91FBC04F76}" presName="vertThree" presStyleCnt="0"/>
      <dgm:spPr/>
    </dgm:pt>
    <dgm:pt modelId="{D47D0F73-4893-46DD-B90C-CB71155E091A}" type="pres">
      <dgm:prSet presAssocID="{5273B896-91DB-46E8-8E1D-EA91FBC04F76}" presName="txThree" presStyleLbl="node3" presStyleIdx="0" presStyleCnt="4" custScaleX="64701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2FEDEE47-749D-474D-92BF-D2610604FCB8}" type="pres">
      <dgm:prSet presAssocID="{5273B896-91DB-46E8-8E1D-EA91FBC04F76}" presName="horzThree" presStyleCnt="0"/>
      <dgm:spPr/>
    </dgm:pt>
    <dgm:pt modelId="{83CA8541-E622-406B-BF12-5C451A107A3B}" type="pres">
      <dgm:prSet presAssocID="{87E6480E-7D3B-4D25-901D-9AECCE6F571C}" presName="sibSpaceOne" presStyleCnt="0"/>
      <dgm:spPr/>
    </dgm:pt>
    <dgm:pt modelId="{FA8F9C8F-EABA-468F-8595-544D77DA5FDE}" type="pres">
      <dgm:prSet presAssocID="{CD9DB930-68C9-413D-8CD2-317F9286BE00}" presName="vertOne" presStyleCnt="0"/>
      <dgm:spPr/>
    </dgm:pt>
    <dgm:pt modelId="{B41EE4E5-F6EE-4B30-81BE-5014888C56BA}" type="pres">
      <dgm:prSet presAssocID="{CD9DB930-68C9-413D-8CD2-317F9286BE00}" presName="txOne" presStyleLbl="node0" presStyleIdx="1" presStyleCnt="2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FC476851-B499-413E-B4EC-073DEDE23585}" type="pres">
      <dgm:prSet presAssocID="{CD9DB930-68C9-413D-8CD2-317F9286BE00}" presName="parTransOne" presStyleCnt="0"/>
      <dgm:spPr/>
    </dgm:pt>
    <dgm:pt modelId="{9B5B4FDC-4945-4854-8878-68229B87CB6F}" type="pres">
      <dgm:prSet presAssocID="{CD9DB930-68C9-413D-8CD2-317F9286BE00}" presName="horzOne" presStyleCnt="0"/>
      <dgm:spPr/>
    </dgm:pt>
    <dgm:pt modelId="{64FF1FC5-A4E9-46BA-908D-92498E8C8269}" type="pres">
      <dgm:prSet presAssocID="{1C1A3FB8-04D1-4F7D-900C-5C6197980F5D}" presName="vertTwo" presStyleCnt="0"/>
      <dgm:spPr/>
    </dgm:pt>
    <dgm:pt modelId="{EA6BC028-711E-4955-9CF3-1618B54B6669}" type="pres">
      <dgm:prSet presAssocID="{1C1A3FB8-04D1-4F7D-900C-5C6197980F5D}" presName="txTwo" presStyleLbl="node2" presStyleIdx="1" presStyleCnt="3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D455CCDF-E613-4DD9-AC24-3D21F329E300}" type="pres">
      <dgm:prSet presAssocID="{1C1A3FB8-04D1-4F7D-900C-5C6197980F5D}" presName="parTransTwo" presStyleCnt="0"/>
      <dgm:spPr/>
    </dgm:pt>
    <dgm:pt modelId="{AFCFBD7E-A7EB-4509-B2AB-DE559BCE536E}" type="pres">
      <dgm:prSet presAssocID="{1C1A3FB8-04D1-4F7D-900C-5C6197980F5D}" presName="horzTwo" presStyleCnt="0"/>
      <dgm:spPr/>
    </dgm:pt>
    <dgm:pt modelId="{B2631602-D808-4E7E-9415-9843F92EAB53}" type="pres">
      <dgm:prSet presAssocID="{7EA90CDF-47C7-47B9-91CF-BB62DC820BB0}" presName="vertThree" presStyleCnt="0"/>
      <dgm:spPr/>
    </dgm:pt>
    <dgm:pt modelId="{DBC3689A-4277-4AC2-B3FE-7817816F98CA}" type="pres">
      <dgm:prSet presAssocID="{7EA90CDF-47C7-47B9-91CF-BB62DC820BB0}" presName="txThree" presStyleLbl="node3" presStyleIdx="1" presStyleCnt="4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253C48A2-E0EE-481D-8F7F-91F03B112078}" type="pres">
      <dgm:prSet presAssocID="{7EA90CDF-47C7-47B9-91CF-BB62DC820BB0}" presName="horzThree" presStyleCnt="0"/>
      <dgm:spPr/>
    </dgm:pt>
    <dgm:pt modelId="{683E46C5-5CA4-49A0-B4F8-E80C2C6B1EC8}" type="pres">
      <dgm:prSet presAssocID="{1E37BDDD-4B88-472A-A71D-F092FD351EF3}" presName="sibSpaceThree" presStyleCnt="0"/>
      <dgm:spPr/>
    </dgm:pt>
    <dgm:pt modelId="{5AF6E28D-2545-4359-995B-EC77A9B1B030}" type="pres">
      <dgm:prSet presAssocID="{88F232EF-CABB-4D65-8D7E-01000CB55B1E}" presName="vertThree" presStyleCnt="0"/>
      <dgm:spPr/>
    </dgm:pt>
    <dgm:pt modelId="{05404C4A-A6EF-4479-B3AB-E6FCDD554C4E}" type="pres">
      <dgm:prSet presAssocID="{88F232EF-CABB-4D65-8D7E-01000CB55B1E}" presName="txThree" presStyleLbl="node3" presStyleIdx="2" presStyleCnt="4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968E5E55-1705-4EEC-B35C-B9F2040C9017}" type="pres">
      <dgm:prSet presAssocID="{88F232EF-CABB-4D65-8D7E-01000CB55B1E}" presName="horzThree" presStyleCnt="0"/>
      <dgm:spPr/>
    </dgm:pt>
    <dgm:pt modelId="{159F5E32-83B7-4287-B856-EC08BAA2863B}" type="pres">
      <dgm:prSet presAssocID="{DD9D6C94-0BEF-42AA-97AE-BE12CA94BC1F}" presName="sibSpaceTwo" presStyleCnt="0"/>
      <dgm:spPr/>
    </dgm:pt>
    <dgm:pt modelId="{7C341D4E-86AF-43B0-A396-ED57FF6183AE}" type="pres">
      <dgm:prSet presAssocID="{08D55A82-BA13-40C3-A2F6-808B732DBE3E}" presName="vertTwo" presStyleCnt="0"/>
      <dgm:spPr/>
    </dgm:pt>
    <dgm:pt modelId="{3373E9BC-14B2-403C-A7C8-A8CFD0A0DEA6}" type="pres">
      <dgm:prSet presAssocID="{08D55A82-BA13-40C3-A2F6-808B732DBE3E}" presName="txTwo" presStyleLbl="node2" presStyleIdx="2" presStyleCnt="3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A6F5C4A0-DDC6-4FDC-B0D3-82734A8FD4D1}" type="pres">
      <dgm:prSet presAssocID="{08D55A82-BA13-40C3-A2F6-808B732DBE3E}" presName="parTransTwo" presStyleCnt="0"/>
      <dgm:spPr/>
    </dgm:pt>
    <dgm:pt modelId="{787543F8-A93B-401D-89FE-E67A8ED37DCB}" type="pres">
      <dgm:prSet presAssocID="{08D55A82-BA13-40C3-A2F6-808B732DBE3E}" presName="horzTwo" presStyleCnt="0"/>
      <dgm:spPr/>
    </dgm:pt>
    <dgm:pt modelId="{F3AB5FC0-E623-42CA-9BBB-4505A40C6ECA}" type="pres">
      <dgm:prSet presAssocID="{3DC4AFAC-DF78-49C3-A43F-2ADB1DF42C68}" presName="vertThree" presStyleCnt="0"/>
      <dgm:spPr/>
    </dgm:pt>
    <dgm:pt modelId="{ABF3A06B-AE8A-4E63-87AC-4AC7C9DFE7D3}" type="pres">
      <dgm:prSet presAssocID="{3DC4AFAC-DF78-49C3-A43F-2ADB1DF42C68}" presName="txThree" presStyleLbl="node3" presStyleIdx="3" presStyleCnt="4">
        <dgm:presLayoutVars>
          <dgm:chPref val="3"/>
        </dgm:presLayoutVars>
      </dgm:prSet>
      <dgm:spPr/>
      <dgm:t>
        <a:bodyPr/>
        <a:lstStyle/>
        <a:p>
          <a:endParaRPr lang="en-GB"/>
        </a:p>
      </dgm:t>
    </dgm:pt>
    <dgm:pt modelId="{E050BE13-E810-48E4-8B61-0CD11C3DBA31}" type="pres">
      <dgm:prSet presAssocID="{3DC4AFAC-DF78-49C3-A43F-2ADB1DF42C68}" presName="horzThree" presStyleCnt="0"/>
      <dgm:spPr/>
    </dgm:pt>
  </dgm:ptLst>
  <dgm:cxnLst>
    <dgm:cxn modelId="{EAE61373-F228-4FDB-B912-AD0A47C93731}" type="presOf" srcId="{7EA90CDF-47C7-47B9-91CF-BB62DC820BB0}" destId="{DBC3689A-4277-4AC2-B3FE-7817816F98CA}" srcOrd="0" destOrd="0" presId="urn:microsoft.com/office/officeart/2005/8/layout/hierarchy4"/>
    <dgm:cxn modelId="{AA421EA1-0ECE-4EDE-9862-9107E9F16A48}" srcId="{CD9DB930-68C9-413D-8CD2-317F9286BE00}" destId="{08D55A82-BA13-40C3-A2F6-808B732DBE3E}" srcOrd="1" destOrd="0" parTransId="{47C9A471-C102-42C8-9F4C-E75E1A217AD9}" sibTransId="{2BBD5C8D-B6AB-45B1-9CDB-943853943DE2}"/>
    <dgm:cxn modelId="{D90D1CA7-DCB7-4E13-99C5-4677EA0B1505}" type="presOf" srcId="{5273B896-91DB-46E8-8E1D-EA91FBC04F76}" destId="{D47D0F73-4893-46DD-B90C-CB71155E091A}" srcOrd="0" destOrd="0" presId="urn:microsoft.com/office/officeart/2005/8/layout/hierarchy4"/>
    <dgm:cxn modelId="{70466DBE-B3EA-4780-8B77-E3474525125E}" type="presOf" srcId="{9C8D0EC4-463C-4AB2-87E1-81EB11A4E712}" destId="{91699C2F-57D4-4534-A393-4F83B66AE76E}" srcOrd="0" destOrd="0" presId="urn:microsoft.com/office/officeart/2005/8/layout/hierarchy4"/>
    <dgm:cxn modelId="{A2FBD364-ACFE-4288-AC8D-73B5C52ACA82}" srcId="{11640BDE-C31B-4980-8F82-FD0AF42D0A19}" destId="{CD9DB930-68C9-413D-8CD2-317F9286BE00}" srcOrd="1" destOrd="0" parTransId="{68D0A2CD-5850-48C8-9773-ED4891512EA2}" sibTransId="{ABCBE327-8103-4047-8376-15070F0B9A4E}"/>
    <dgm:cxn modelId="{20C186C3-26D2-44D4-861B-53E516EED45D}" srcId="{9C8D0EC4-463C-4AB2-87E1-81EB11A4E712}" destId="{C6FF4F03-3ECE-4DFB-9CE7-24C05603E582}" srcOrd="0" destOrd="0" parTransId="{5A23C114-ABE2-45B1-A57B-88566AD6A226}" sibTransId="{A668B125-8F73-464D-A5FE-5246A476D7EB}"/>
    <dgm:cxn modelId="{D1C685BA-EBFD-4227-A98C-5355A7ED943B}" type="presOf" srcId="{3DC4AFAC-DF78-49C3-A43F-2ADB1DF42C68}" destId="{ABF3A06B-AE8A-4E63-87AC-4AC7C9DFE7D3}" srcOrd="0" destOrd="0" presId="urn:microsoft.com/office/officeart/2005/8/layout/hierarchy4"/>
    <dgm:cxn modelId="{5AB09813-67AE-42A3-ABED-3246AB531772}" srcId="{08D55A82-BA13-40C3-A2F6-808B732DBE3E}" destId="{3DC4AFAC-DF78-49C3-A43F-2ADB1DF42C68}" srcOrd="0" destOrd="0" parTransId="{44EC7277-F681-4A2D-BC90-31854ABF8BCB}" sibTransId="{FAC6086E-FA05-42FE-A3FE-FD6C7DA80F87}"/>
    <dgm:cxn modelId="{0735BE5D-4B4C-4684-9446-8EAC22485C0C}" srcId="{1C1A3FB8-04D1-4F7D-900C-5C6197980F5D}" destId="{7EA90CDF-47C7-47B9-91CF-BB62DC820BB0}" srcOrd="0" destOrd="0" parTransId="{A6A5E4AF-D774-4781-93F1-BE5DAB783F72}" sibTransId="{1E37BDDD-4B88-472A-A71D-F092FD351EF3}"/>
    <dgm:cxn modelId="{EF1A5834-DCD4-43F0-8B67-17DB9BE663A9}" srcId="{CD9DB930-68C9-413D-8CD2-317F9286BE00}" destId="{1C1A3FB8-04D1-4F7D-900C-5C6197980F5D}" srcOrd="0" destOrd="0" parTransId="{8F373124-B9F4-4BD5-AD90-A161CEFAD183}" sibTransId="{DD9D6C94-0BEF-42AA-97AE-BE12CA94BC1F}"/>
    <dgm:cxn modelId="{8DCB6BD5-360E-40E1-B299-6971558D7879}" srcId="{1C1A3FB8-04D1-4F7D-900C-5C6197980F5D}" destId="{88F232EF-CABB-4D65-8D7E-01000CB55B1E}" srcOrd="1" destOrd="0" parTransId="{F12A6FC6-D639-4A10-B5D4-D26D202648D0}" sibTransId="{ECCE57B6-A2EF-4AC7-8AD1-F24FCDA96353}"/>
    <dgm:cxn modelId="{DB7F0C51-6817-4936-80B9-EF90DCF4BB06}" srcId="{11640BDE-C31B-4980-8F82-FD0AF42D0A19}" destId="{9C8D0EC4-463C-4AB2-87E1-81EB11A4E712}" srcOrd="0" destOrd="0" parTransId="{A6BC0ED1-90B3-47CD-8CFB-B20672979705}" sibTransId="{87E6480E-7D3B-4D25-901D-9AECCE6F571C}"/>
    <dgm:cxn modelId="{0CCAA3BA-9C58-4B00-920A-5329C229471D}" srcId="{C6FF4F03-3ECE-4DFB-9CE7-24C05603E582}" destId="{5273B896-91DB-46E8-8E1D-EA91FBC04F76}" srcOrd="0" destOrd="0" parTransId="{833BA169-7D94-4553-8F4B-81A4675A7737}" sibTransId="{45FA6131-C235-46EC-8D91-F05CD05D50F6}"/>
    <dgm:cxn modelId="{C44688ED-B0C2-403C-B13B-CAB2493EA53C}" type="presOf" srcId="{1C1A3FB8-04D1-4F7D-900C-5C6197980F5D}" destId="{EA6BC028-711E-4955-9CF3-1618B54B6669}" srcOrd="0" destOrd="0" presId="urn:microsoft.com/office/officeart/2005/8/layout/hierarchy4"/>
    <dgm:cxn modelId="{DAE81C89-B62C-4F5A-8B99-3AC1555C4A4F}" type="presOf" srcId="{88F232EF-CABB-4D65-8D7E-01000CB55B1E}" destId="{05404C4A-A6EF-4479-B3AB-E6FCDD554C4E}" srcOrd="0" destOrd="0" presId="urn:microsoft.com/office/officeart/2005/8/layout/hierarchy4"/>
    <dgm:cxn modelId="{E01E0497-235E-444F-B22C-654AD10B9EBE}" type="presOf" srcId="{08D55A82-BA13-40C3-A2F6-808B732DBE3E}" destId="{3373E9BC-14B2-403C-A7C8-A8CFD0A0DEA6}" srcOrd="0" destOrd="0" presId="urn:microsoft.com/office/officeart/2005/8/layout/hierarchy4"/>
    <dgm:cxn modelId="{7D7FC592-C057-4AB0-AB2D-A0A46D6D2858}" type="presOf" srcId="{CD9DB930-68C9-413D-8CD2-317F9286BE00}" destId="{B41EE4E5-F6EE-4B30-81BE-5014888C56BA}" srcOrd="0" destOrd="0" presId="urn:microsoft.com/office/officeart/2005/8/layout/hierarchy4"/>
    <dgm:cxn modelId="{D916EC80-34B5-4895-AF59-9E5AACBC9B55}" type="presOf" srcId="{11640BDE-C31B-4980-8F82-FD0AF42D0A19}" destId="{28839A7B-F429-4E06-B0C0-EEE7A544FBFD}" srcOrd="0" destOrd="0" presId="urn:microsoft.com/office/officeart/2005/8/layout/hierarchy4"/>
    <dgm:cxn modelId="{4F055EEB-CDD8-41B0-BFA2-639F67DEC20B}" type="presOf" srcId="{C6FF4F03-3ECE-4DFB-9CE7-24C05603E582}" destId="{A3B8700C-7398-4AB7-BEA5-51CA46034818}" srcOrd="0" destOrd="0" presId="urn:microsoft.com/office/officeart/2005/8/layout/hierarchy4"/>
    <dgm:cxn modelId="{8C9C13FE-CDBB-4D62-8A04-789D911C5DC3}" type="presParOf" srcId="{28839A7B-F429-4E06-B0C0-EEE7A544FBFD}" destId="{052EAB01-D9AC-4D87-8422-D8A7A967D171}" srcOrd="0" destOrd="0" presId="urn:microsoft.com/office/officeart/2005/8/layout/hierarchy4"/>
    <dgm:cxn modelId="{A111CD63-7A50-4C92-AB5E-AB2879C36E4A}" type="presParOf" srcId="{052EAB01-D9AC-4D87-8422-D8A7A967D171}" destId="{91699C2F-57D4-4534-A393-4F83B66AE76E}" srcOrd="0" destOrd="0" presId="urn:microsoft.com/office/officeart/2005/8/layout/hierarchy4"/>
    <dgm:cxn modelId="{81C7D5C5-7B58-4960-B37E-479227F7A6F9}" type="presParOf" srcId="{052EAB01-D9AC-4D87-8422-D8A7A967D171}" destId="{E733F284-3637-40A3-B5E9-901068AE4FCB}" srcOrd="1" destOrd="0" presId="urn:microsoft.com/office/officeart/2005/8/layout/hierarchy4"/>
    <dgm:cxn modelId="{E462CCBC-39D1-49C0-AA00-223FB6764E5D}" type="presParOf" srcId="{052EAB01-D9AC-4D87-8422-D8A7A967D171}" destId="{A78154B8-A63A-4B1F-AB9E-9A5C45E3C638}" srcOrd="2" destOrd="0" presId="urn:microsoft.com/office/officeart/2005/8/layout/hierarchy4"/>
    <dgm:cxn modelId="{A0C0BCB0-9D0F-4A5F-B0E8-AB40B45E2E38}" type="presParOf" srcId="{A78154B8-A63A-4B1F-AB9E-9A5C45E3C638}" destId="{0827D89D-1E9F-4674-B57A-7E967C3177EA}" srcOrd="0" destOrd="0" presId="urn:microsoft.com/office/officeart/2005/8/layout/hierarchy4"/>
    <dgm:cxn modelId="{3B12ABEF-F021-4873-A9B8-5A437841CF24}" type="presParOf" srcId="{0827D89D-1E9F-4674-B57A-7E967C3177EA}" destId="{A3B8700C-7398-4AB7-BEA5-51CA46034818}" srcOrd="0" destOrd="0" presId="urn:microsoft.com/office/officeart/2005/8/layout/hierarchy4"/>
    <dgm:cxn modelId="{1095D70C-4EEF-42DA-B1F8-8DA7347923C8}" type="presParOf" srcId="{0827D89D-1E9F-4674-B57A-7E967C3177EA}" destId="{6937A9E6-BC71-4A86-AE6E-D7E1B5349559}" srcOrd="1" destOrd="0" presId="urn:microsoft.com/office/officeart/2005/8/layout/hierarchy4"/>
    <dgm:cxn modelId="{CC26AC55-0B9B-4784-AD7A-7B531CEF78B2}" type="presParOf" srcId="{0827D89D-1E9F-4674-B57A-7E967C3177EA}" destId="{8CC7B835-4449-4447-B460-ABFCEA43F01B}" srcOrd="2" destOrd="0" presId="urn:microsoft.com/office/officeart/2005/8/layout/hierarchy4"/>
    <dgm:cxn modelId="{9A98C20C-2F89-48B6-BD99-DF511A09C37D}" type="presParOf" srcId="{8CC7B835-4449-4447-B460-ABFCEA43F01B}" destId="{683682E8-1BDD-4086-8C19-C33A27C56964}" srcOrd="0" destOrd="0" presId="urn:microsoft.com/office/officeart/2005/8/layout/hierarchy4"/>
    <dgm:cxn modelId="{432FD14F-970D-4764-9418-533119FDC61A}" type="presParOf" srcId="{683682E8-1BDD-4086-8C19-C33A27C56964}" destId="{D47D0F73-4893-46DD-B90C-CB71155E091A}" srcOrd="0" destOrd="0" presId="urn:microsoft.com/office/officeart/2005/8/layout/hierarchy4"/>
    <dgm:cxn modelId="{61A22B39-E1A3-4E59-9116-E7C3A79FC3F0}" type="presParOf" srcId="{683682E8-1BDD-4086-8C19-C33A27C56964}" destId="{2FEDEE47-749D-474D-92BF-D2610604FCB8}" srcOrd="1" destOrd="0" presId="urn:microsoft.com/office/officeart/2005/8/layout/hierarchy4"/>
    <dgm:cxn modelId="{0810911F-C3CD-4AB7-A8A6-2AADDD18D733}" type="presParOf" srcId="{28839A7B-F429-4E06-B0C0-EEE7A544FBFD}" destId="{83CA8541-E622-406B-BF12-5C451A107A3B}" srcOrd="1" destOrd="0" presId="urn:microsoft.com/office/officeart/2005/8/layout/hierarchy4"/>
    <dgm:cxn modelId="{4F647A8A-DBDF-4923-9D7D-AD24EB6A6AD3}" type="presParOf" srcId="{28839A7B-F429-4E06-B0C0-EEE7A544FBFD}" destId="{FA8F9C8F-EABA-468F-8595-544D77DA5FDE}" srcOrd="2" destOrd="0" presId="urn:microsoft.com/office/officeart/2005/8/layout/hierarchy4"/>
    <dgm:cxn modelId="{5BD1C738-104B-44E3-B88A-2297BE9CF79C}" type="presParOf" srcId="{FA8F9C8F-EABA-468F-8595-544D77DA5FDE}" destId="{B41EE4E5-F6EE-4B30-81BE-5014888C56BA}" srcOrd="0" destOrd="0" presId="urn:microsoft.com/office/officeart/2005/8/layout/hierarchy4"/>
    <dgm:cxn modelId="{24D97E6D-D36B-4DAE-9FD2-F01070FCC02C}" type="presParOf" srcId="{FA8F9C8F-EABA-468F-8595-544D77DA5FDE}" destId="{FC476851-B499-413E-B4EC-073DEDE23585}" srcOrd="1" destOrd="0" presId="urn:microsoft.com/office/officeart/2005/8/layout/hierarchy4"/>
    <dgm:cxn modelId="{63068F35-C670-4323-A9DE-7B2D42E5BC0D}" type="presParOf" srcId="{FA8F9C8F-EABA-468F-8595-544D77DA5FDE}" destId="{9B5B4FDC-4945-4854-8878-68229B87CB6F}" srcOrd="2" destOrd="0" presId="urn:microsoft.com/office/officeart/2005/8/layout/hierarchy4"/>
    <dgm:cxn modelId="{889EEF1B-D8A0-4673-B080-8A4EA6EF6697}" type="presParOf" srcId="{9B5B4FDC-4945-4854-8878-68229B87CB6F}" destId="{64FF1FC5-A4E9-46BA-908D-92498E8C8269}" srcOrd="0" destOrd="0" presId="urn:microsoft.com/office/officeart/2005/8/layout/hierarchy4"/>
    <dgm:cxn modelId="{9C677EC7-F76C-499D-ABF7-B641E7833851}" type="presParOf" srcId="{64FF1FC5-A4E9-46BA-908D-92498E8C8269}" destId="{EA6BC028-711E-4955-9CF3-1618B54B6669}" srcOrd="0" destOrd="0" presId="urn:microsoft.com/office/officeart/2005/8/layout/hierarchy4"/>
    <dgm:cxn modelId="{E4B01C6E-4A64-4C87-BBAE-CD585977203F}" type="presParOf" srcId="{64FF1FC5-A4E9-46BA-908D-92498E8C8269}" destId="{D455CCDF-E613-4DD9-AC24-3D21F329E300}" srcOrd="1" destOrd="0" presId="urn:microsoft.com/office/officeart/2005/8/layout/hierarchy4"/>
    <dgm:cxn modelId="{508AD5B3-B5D5-49DC-89C3-CA1DB90EFF49}" type="presParOf" srcId="{64FF1FC5-A4E9-46BA-908D-92498E8C8269}" destId="{AFCFBD7E-A7EB-4509-B2AB-DE559BCE536E}" srcOrd="2" destOrd="0" presId="urn:microsoft.com/office/officeart/2005/8/layout/hierarchy4"/>
    <dgm:cxn modelId="{10FA4FE4-7F3C-43D8-8380-E693866C643F}" type="presParOf" srcId="{AFCFBD7E-A7EB-4509-B2AB-DE559BCE536E}" destId="{B2631602-D808-4E7E-9415-9843F92EAB53}" srcOrd="0" destOrd="0" presId="urn:microsoft.com/office/officeart/2005/8/layout/hierarchy4"/>
    <dgm:cxn modelId="{1614E51A-1750-44F4-BFDD-96E6BDFBDB14}" type="presParOf" srcId="{B2631602-D808-4E7E-9415-9843F92EAB53}" destId="{DBC3689A-4277-4AC2-B3FE-7817816F98CA}" srcOrd="0" destOrd="0" presId="urn:microsoft.com/office/officeart/2005/8/layout/hierarchy4"/>
    <dgm:cxn modelId="{56E1E175-C6BD-4A66-BD3C-218C376137CE}" type="presParOf" srcId="{B2631602-D808-4E7E-9415-9843F92EAB53}" destId="{253C48A2-E0EE-481D-8F7F-91F03B112078}" srcOrd="1" destOrd="0" presId="urn:microsoft.com/office/officeart/2005/8/layout/hierarchy4"/>
    <dgm:cxn modelId="{F5D55204-9F5E-42D6-BCB4-ACB13302AF1D}" type="presParOf" srcId="{AFCFBD7E-A7EB-4509-B2AB-DE559BCE536E}" destId="{683E46C5-5CA4-49A0-B4F8-E80C2C6B1EC8}" srcOrd="1" destOrd="0" presId="urn:microsoft.com/office/officeart/2005/8/layout/hierarchy4"/>
    <dgm:cxn modelId="{8CAC46BC-3BA6-4BEF-BC77-53FDF2A0F4C9}" type="presParOf" srcId="{AFCFBD7E-A7EB-4509-B2AB-DE559BCE536E}" destId="{5AF6E28D-2545-4359-995B-EC77A9B1B030}" srcOrd="2" destOrd="0" presId="urn:microsoft.com/office/officeart/2005/8/layout/hierarchy4"/>
    <dgm:cxn modelId="{E495C865-48B7-41E4-8357-E35F38CED5C5}" type="presParOf" srcId="{5AF6E28D-2545-4359-995B-EC77A9B1B030}" destId="{05404C4A-A6EF-4479-B3AB-E6FCDD554C4E}" srcOrd="0" destOrd="0" presId="urn:microsoft.com/office/officeart/2005/8/layout/hierarchy4"/>
    <dgm:cxn modelId="{D2861887-4A29-4521-B794-413D21D2B2E3}" type="presParOf" srcId="{5AF6E28D-2545-4359-995B-EC77A9B1B030}" destId="{968E5E55-1705-4EEC-B35C-B9F2040C9017}" srcOrd="1" destOrd="0" presId="urn:microsoft.com/office/officeart/2005/8/layout/hierarchy4"/>
    <dgm:cxn modelId="{F42E3F08-5756-4BC8-A096-9655D19EC601}" type="presParOf" srcId="{9B5B4FDC-4945-4854-8878-68229B87CB6F}" destId="{159F5E32-83B7-4287-B856-EC08BAA2863B}" srcOrd="1" destOrd="0" presId="urn:microsoft.com/office/officeart/2005/8/layout/hierarchy4"/>
    <dgm:cxn modelId="{FF3433AB-2053-451D-97D4-DF69E4FE3BE4}" type="presParOf" srcId="{9B5B4FDC-4945-4854-8878-68229B87CB6F}" destId="{7C341D4E-86AF-43B0-A396-ED57FF6183AE}" srcOrd="2" destOrd="0" presId="urn:microsoft.com/office/officeart/2005/8/layout/hierarchy4"/>
    <dgm:cxn modelId="{6F7BA205-BF82-42A1-88D2-8F869477CC0A}" type="presParOf" srcId="{7C341D4E-86AF-43B0-A396-ED57FF6183AE}" destId="{3373E9BC-14B2-403C-A7C8-A8CFD0A0DEA6}" srcOrd="0" destOrd="0" presId="urn:microsoft.com/office/officeart/2005/8/layout/hierarchy4"/>
    <dgm:cxn modelId="{D5BC0C35-2CF1-4DF7-A210-4600A468507B}" type="presParOf" srcId="{7C341D4E-86AF-43B0-A396-ED57FF6183AE}" destId="{A6F5C4A0-DDC6-4FDC-B0D3-82734A8FD4D1}" srcOrd="1" destOrd="0" presId="urn:microsoft.com/office/officeart/2005/8/layout/hierarchy4"/>
    <dgm:cxn modelId="{8E391BB9-79B4-4833-A7CD-DCE3C7BEB6AB}" type="presParOf" srcId="{7C341D4E-86AF-43B0-A396-ED57FF6183AE}" destId="{787543F8-A93B-401D-89FE-E67A8ED37DCB}" srcOrd="2" destOrd="0" presId="urn:microsoft.com/office/officeart/2005/8/layout/hierarchy4"/>
    <dgm:cxn modelId="{445BBC1A-7D3C-46F2-9752-FEB17894FCAE}" type="presParOf" srcId="{787543F8-A93B-401D-89FE-E67A8ED37DCB}" destId="{F3AB5FC0-E623-42CA-9BBB-4505A40C6ECA}" srcOrd="0" destOrd="0" presId="urn:microsoft.com/office/officeart/2005/8/layout/hierarchy4"/>
    <dgm:cxn modelId="{819061D0-E1E6-473E-8D0F-476946C35ACF}" type="presParOf" srcId="{F3AB5FC0-E623-42CA-9BBB-4505A40C6ECA}" destId="{ABF3A06B-AE8A-4E63-87AC-4AC7C9DFE7D3}" srcOrd="0" destOrd="0" presId="urn:microsoft.com/office/officeart/2005/8/layout/hierarchy4"/>
    <dgm:cxn modelId="{1C50A6BC-AF22-4473-ABB4-235975483E58}" type="presParOf" srcId="{F3AB5FC0-E623-42CA-9BBB-4505A40C6ECA}" destId="{E050BE13-E810-48E4-8B61-0CD11C3DBA31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1699C2F-57D4-4534-A393-4F83B66AE76E}">
      <dsp:nvSpPr>
        <dsp:cNvPr id="0" name=""/>
        <dsp:cNvSpPr/>
      </dsp:nvSpPr>
      <dsp:spPr>
        <a:xfrm>
          <a:off x="5616" y="740"/>
          <a:ext cx="1442115" cy="1299778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chemeClr val="bg2">
                <a:lumMod val="50000"/>
                <a:shade val="30000"/>
                <a:satMod val="115000"/>
              </a:schemeClr>
            </a:gs>
            <a:gs pos="50000">
              <a:schemeClr val="bg2">
                <a:lumMod val="50000"/>
                <a:shade val="67500"/>
                <a:satMod val="115000"/>
              </a:schemeClr>
            </a:gs>
            <a:gs pos="100000">
              <a:schemeClr val="bg2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500" kern="1200" dirty="0" smtClean="0"/>
            <a:t>GUI</a:t>
          </a:r>
          <a:endParaRPr lang="en-GB" sz="2500" kern="1200" dirty="0"/>
        </a:p>
      </dsp:txBody>
      <dsp:txXfrm>
        <a:off x="43685" y="38809"/>
        <a:ext cx="1365977" cy="1223640"/>
      </dsp:txXfrm>
    </dsp:sp>
    <dsp:sp modelId="{A3B8700C-7398-4AB7-BEA5-51CA46034818}">
      <dsp:nvSpPr>
        <dsp:cNvPr id="0" name=""/>
        <dsp:cNvSpPr/>
      </dsp:nvSpPr>
      <dsp:spPr>
        <a:xfrm>
          <a:off x="7024" y="1452754"/>
          <a:ext cx="1439300" cy="1299778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chemeClr val="bg2">
                <a:lumMod val="50000"/>
                <a:shade val="30000"/>
                <a:satMod val="115000"/>
              </a:schemeClr>
            </a:gs>
            <a:gs pos="50000">
              <a:schemeClr val="bg2">
                <a:lumMod val="50000"/>
                <a:shade val="67500"/>
                <a:satMod val="115000"/>
              </a:schemeClr>
            </a:gs>
            <a:gs pos="100000">
              <a:schemeClr val="bg2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kern="1200" dirty="0" smtClean="0"/>
            <a:t>Framework</a:t>
          </a:r>
          <a:endParaRPr lang="en-GB" sz="1700" kern="1200" dirty="0"/>
        </a:p>
      </dsp:txBody>
      <dsp:txXfrm>
        <a:off x="45093" y="1490823"/>
        <a:ext cx="1363162" cy="1223640"/>
      </dsp:txXfrm>
    </dsp:sp>
    <dsp:sp modelId="{D47D0F73-4893-46DD-B90C-CB71155E091A}">
      <dsp:nvSpPr>
        <dsp:cNvPr id="0" name=""/>
        <dsp:cNvSpPr/>
      </dsp:nvSpPr>
      <dsp:spPr>
        <a:xfrm>
          <a:off x="7024" y="2904767"/>
          <a:ext cx="1439300" cy="1299778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chemeClr val="bg2">
                <a:lumMod val="50000"/>
                <a:shade val="30000"/>
                <a:satMod val="115000"/>
              </a:schemeClr>
            </a:gs>
            <a:gs pos="50000">
              <a:schemeClr val="bg2">
                <a:lumMod val="50000"/>
                <a:shade val="67500"/>
                <a:satMod val="115000"/>
              </a:schemeClr>
            </a:gs>
            <a:gs pos="100000">
              <a:schemeClr val="bg2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5"/>
        </a:lnRef>
        <a:fillRef idx="3">
          <a:schemeClr val="accent5"/>
        </a:fillRef>
        <a:effectRef idx="3">
          <a:schemeClr val="accent5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 smtClean="0"/>
            <a:t>(Framework)</a:t>
          </a:r>
          <a:br>
            <a:rPr lang="en-GB" sz="1600" kern="1200" dirty="0" smtClean="0"/>
          </a:br>
          <a:r>
            <a:rPr lang="en-GB" sz="1600" kern="1200" dirty="0" smtClean="0"/>
            <a:t>Utility</a:t>
          </a:r>
          <a:endParaRPr lang="en-GB" sz="1600" kern="1200" dirty="0"/>
        </a:p>
      </dsp:txBody>
      <dsp:txXfrm>
        <a:off x="45093" y="2942836"/>
        <a:ext cx="1363162" cy="1223640"/>
      </dsp:txXfrm>
    </dsp:sp>
    <dsp:sp modelId="{B41EE4E5-F6EE-4B30-81BE-5014888C56BA}">
      <dsp:nvSpPr>
        <dsp:cNvPr id="0" name=""/>
        <dsp:cNvSpPr/>
      </dsp:nvSpPr>
      <dsp:spPr>
        <a:xfrm>
          <a:off x="1822186" y="740"/>
          <a:ext cx="6967516" cy="1299778"/>
        </a:xfrm>
        <a:prstGeom prst="roundRect">
          <a:avLst>
            <a:gd name="adj" fmla="val 10000"/>
          </a:avLst>
        </a:prstGeom>
        <a:gradFill rotWithShape="1">
          <a:gsLst>
            <a:gs pos="0">
              <a:schemeClr val="accent6">
                <a:shade val="51000"/>
                <a:satMod val="130000"/>
              </a:schemeClr>
            </a:gs>
            <a:gs pos="80000">
              <a:schemeClr val="accent6">
                <a:shade val="93000"/>
                <a:satMod val="130000"/>
              </a:schemeClr>
            </a:gs>
            <a:gs pos="100000">
              <a:schemeClr val="accent6"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hemeClr val="accent6"/>
        </a:lnRef>
        <a:fillRef idx="3">
          <a:schemeClr val="accent6"/>
        </a:fillRef>
        <a:effectRef idx="3">
          <a:schemeClr val="accent6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2500" kern="1200" dirty="0" smtClean="0"/>
            <a:t>Algorithm Dialogs</a:t>
          </a:r>
          <a:br>
            <a:rPr lang="en-GB" sz="2500" kern="1200" dirty="0" smtClean="0"/>
          </a:br>
          <a:r>
            <a:rPr lang="en-GB" sz="2500" kern="1200" dirty="0" smtClean="0"/>
            <a:t>Custom Interfaces</a:t>
          </a:r>
          <a:br>
            <a:rPr lang="en-GB" sz="2500" kern="1200" dirty="0" smtClean="0"/>
          </a:br>
          <a:r>
            <a:rPr lang="en-GB" sz="2500" kern="1200" dirty="0" smtClean="0"/>
            <a:t>Custom Menus</a:t>
          </a:r>
          <a:endParaRPr lang="en-GB" sz="2500" kern="1200" dirty="0"/>
        </a:p>
      </dsp:txBody>
      <dsp:txXfrm>
        <a:off x="1860255" y="38809"/>
        <a:ext cx="6891378" cy="1223640"/>
      </dsp:txXfrm>
    </dsp:sp>
    <dsp:sp modelId="{EA6BC028-711E-4955-9CF3-1618B54B6669}">
      <dsp:nvSpPr>
        <dsp:cNvPr id="0" name=""/>
        <dsp:cNvSpPr/>
      </dsp:nvSpPr>
      <dsp:spPr>
        <a:xfrm>
          <a:off x="1822186" y="1452754"/>
          <a:ext cx="4551397" cy="1299778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chemeClr val="accent1">
                <a:lumMod val="50000"/>
                <a:shade val="30000"/>
                <a:satMod val="115000"/>
              </a:schemeClr>
            </a:gs>
            <a:gs pos="50000">
              <a:schemeClr val="accent1">
                <a:lumMod val="50000"/>
                <a:shade val="67500"/>
                <a:satMod val="115000"/>
              </a:schemeClr>
            </a:gs>
            <a:gs pos="100000">
              <a:schemeClr val="accent1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kern="1200" dirty="0" smtClean="0"/>
            <a:t>Algorithms</a:t>
          </a:r>
          <a:endParaRPr lang="en-GB" sz="1700" kern="1200" dirty="0"/>
        </a:p>
      </dsp:txBody>
      <dsp:txXfrm>
        <a:off x="1860255" y="1490823"/>
        <a:ext cx="4475259" cy="1223640"/>
      </dsp:txXfrm>
    </dsp:sp>
    <dsp:sp modelId="{DBC3689A-4277-4AC2-B3FE-7817816F98CA}">
      <dsp:nvSpPr>
        <dsp:cNvPr id="0" name=""/>
        <dsp:cNvSpPr/>
      </dsp:nvSpPr>
      <dsp:spPr>
        <a:xfrm>
          <a:off x="1822186" y="2904767"/>
          <a:ext cx="2228892" cy="1299778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chemeClr val="accent1">
                <a:lumMod val="50000"/>
                <a:shade val="30000"/>
                <a:satMod val="115000"/>
              </a:schemeClr>
            </a:gs>
            <a:gs pos="50000">
              <a:schemeClr val="accent1">
                <a:lumMod val="50000"/>
                <a:shade val="67500"/>
                <a:satMod val="115000"/>
              </a:schemeClr>
            </a:gs>
            <a:gs pos="100000">
              <a:schemeClr val="accent1">
                <a:lumMod val="50000"/>
                <a:shade val="100000"/>
                <a:satMod val="11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 smtClean="0"/>
            <a:t>Unit Conversions</a:t>
          </a:r>
          <a:endParaRPr lang="en-GB" sz="1600" kern="1200" dirty="0"/>
        </a:p>
      </dsp:txBody>
      <dsp:txXfrm>
        <a:off x="1860255" y="2942836"/>
        <a:ext cx="2152754" cy="1223640"/>
      </dsp:txXfrm>
    </dsp:sp>
    <dsp:sp modelId="{05404C4A-A6EF-4479-B3AB-E6FCDD554C4E}">
      <dsp:nvSpPr>
        <dsp:cNvPr id="0" name=""/>
        <dsp:cNvSpPr/>
      </dsp:nvSpPr>
      <dsp:spPr>
        <a:xfrm>
          <a:off x="4144691" y="2904767"/>
          <a:ext cx="2228892" cy="1299778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chemeClr val="accent6">
                <a:lumMod val="40000"/>
                <a:lumOff val="60000"/>
                <a:shade val="30000"/>
                <a:satMod val="115000"/>
              </a:schemeClr>
            </a:gs>
            <a:gs pos="50000">
              <a:schemeClr val="accent6">
                <a:lumMod val="40000"/>
                <a:lumOff val="60000"/>
                <a:shade val="67500"/>
                <a:satMod val="115000"/>
              </a:schemeClr>
            </a:gs>
            <a:gs pos="100000">
              <a:schemeClr val="accent6">
                <a:lumMod val="40000"/>
                <a:lumOff val="60000"/>
                <a:shade val="100000"/>
                <a:satMod val="115000"/>
              </a:scheme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 smtClean="0"/>
            <a:t>Fit Functions</a:t>
          </a:r>
          <a:br>
            <a:rPr lang="en-GB" sz="1600" kern="1200" dirty="0" smtClean="0"/>
          </a:br>
          <a:r>
            <a:rPr lang="en-GB" sz="1600" kern="1200" dirty="0" smtClean="0"/>
            <a:t>Cost Models</a:t>
          </a:r>
          <a:br>
            <a:rPr lang="en-GB" sz="1600" kern="1200" dirty="0" smtClean="0"/>
          </a:br>
          <a:r>
            <a:rPr lang="en-GB" sz="1600" kern="1200" dirty="0" smtClean="0"/>
            <a:t>Constraints</a:t>
          </a:r>
          <a:br>
            <a:rPr lang="en-GB" sz="1600" kern="1200" dirty="0" smtClean="0"/>
          </a:br>
          <a:r>
            <a:rPr lang="en-GB" sz="1600" kern="1200" dirty="0" err="1" smtClean="0"/>
            <a:t>Minimizer</a:t>
          </a:r>
          <a:endParaRPr lang="en-GB" sz="1600" kern="1200" dirty="0"/>
        </a:p>
      </dsp:txBody>
      <dsp:txXfrm>
        <a:off x="4182760" y="2942836"/>
        <a:ext cx="2152754" cy="1223640"/>
      </dsp:txXfrm>
    </dsp:sp>
    <dsp:sp modelId="{3373E9BC-14B2-403C-A7C8-A8CFD0A0DEA6}">
      <dsp:nvSpPr>
        <dsp:cNvPr id="0" name=""/>
        <dsp:cNvSpPr/>
      </dsp:nvSpPr>
      <dsp:spPr>
        <a:xfrm>
          <a:off x="6560810" y="1452754"/>
          <a:ext cx="2228892" cy="1299778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chemeClr val="accent3">
                <a:lumMod val="75000"/>
                <a:shade val="30000"/>
                <a:satMod val="115000"/>
              </a:schemeClr>
            </a:gs>
            <a:gs pos="50000">
              <a:schemeClr val="accent3">
                <a:lumMod val="75000"/>
                <a:shade val="67500"/>
                <a:satMod val="115000"/>
              </a:schemeClr>
            </a:gs>
            <a:gs pos="100000">
              <a:schemeClr val="accent3">
                <a:lumMod val="75000"/>
                <a:shade val="100000"/>
                <a:satMod val="115000"/>
              </a:schemeClr>
            </a:gs>
          </a:gsLst>
          <a:lin ang="16200000" scaled="1"/>
          <a:tileRect/>
        </a:gradFill>
        <a:ln w="9525" cap="flat" cmpd="sng" algn="ctr">
          <a:solidFill>
            <a:schemeClr val="accent3">
              <a:shade val="95000"/>
              <a:satMod val="10500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hemeClr val="accent3"/>
        </a:lnRef>
        <a:fillRef idx="3">
          <a:schemeClr val="accent3"/>
        </a:fillRef>
        <a:effectRef idx="2">
          <a:schemeClr val="accent3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lvl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700" kern="1200" dirty="0" smtClean="0"/>
            <a:t>Workspaces</a:t>
          </a:r>
          <a:endParaRPr lang="en-GB" sz="1700" kern="1200" dirty="0"/>
        </a:p>
      </dsp:txBody>
      <dsp:txXfrm>
        <a:off x="6598879" y="1490823"/>
        <a:ext cx="2152754" cy="1223640"/>
      </dsp:txXfrm>
    </dsp:sp>
    <dsp:sp modelId="{ABF3A06B-AE8A-4E63-87AC-4AC7C9DFE7D3}">
      <dsp:nvSpPr>
        <dsp:cNvPr id="0" name=""/>
        <dsp:cNvSpPr/>
      </dsp:nvSpPr>
      <dsp:spPr>
        <a:xfrm>
          <a:off x="6560810" y="2904767"/>
          <a:ext cx="2228892" cy="1299778"/>
        </a:xfrm>
        <a:prstGeom prst="roundRect">
          <a:avLst>
            <a:gd name="adj" fmla="val 10000"/>
          </a:avLst>
        </a:prstGeom>
        <a:gradFill flip="none" rotWithShape="0">
          <a:gsLst>
            <a:gs pos="0">
              <a:srgbClr val="00B050">
                <a:shade val="30000"/>
                <a:satMod val="115000"/>
              </a:srgbClr>
            </a:gs>
            <a:gs pos="50000">
              <a:srgbClr val="00B050">
                <a:shade val="67500"/>
                <a:satMod val="115000"/>
              </a:srgbClr>
            </a:gs>
            <a:gs pos="100000">
              <a:srgbClr val="00B050">
                <a:shade val="100000"/>
                <a:satMod val="115000"/>
              </a:srgbClr>
            </a:gs>
          </a:gsLst>
          <a:lin ang="16200000" scaled="1"/>
          <a:tileRect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GB" sz="1600" kern="1200" dirty="0" smtClean="0"/>
            <a:t>Archive Searching</a:t>
          </a:r>
          <a:br>
            <a:rPr lang="en-GB" sz="1600" kern="1200" dirty="0" smtClean="0"/>
          </a:br>
          <a:r>
            <a:rPr lang="en-GB" sz="1600" kern="1200" dirty="0" err="1" smtClean="0"/>
            <a:t>LiveData</a:t>
          </a:r>
          <a:r>
            <a:rPr lang="en-GB" sz="1600" kern="1200" dirty="0" smtClean="0"/>
            <a:t> Listeners</a:t>
          </a:r>
          <a:br>
            <a:rPr lang="en-GB" sz="1600" kern="1200" dirty="0" smtClean="0"/>
          </a:br>
          <a:r>
            <a:rPr lang="en-GB" sz="1600" kern="1200" dirty="0" smtClean="0"/>
            <a:t>Data </a:t>
          </a:r>
          <a:r>
            <a:rPr lang="en-GB" sz="1600" kern="1200" dirty="0" err="1" smtClean="0"/>
            <a:t>Catalogs</a:t>
          </a:r>
          <a:endParaRPr lang="en-GB" sz="1600" kern="1200" dirty="0"/>
        </a:p>
      </dsp:txBody>
      <dsp:txXfrm>
        <a:off x="6598879" y="2942836"/>
        <a:ext cx="2152754" cy="122364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jpeg>
</file>

<file path=ppt/media/image24.png>
</file>

<file path=ppt/media/image25.png>
</file>

<file path=ppt/media/image27.png>
</file>

<file path=ppt/media/image28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8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428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628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8645" y="0"/>
            <a:ext cx="294428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4506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20750" y="742950"/>
            <a:ext cx="4953000" cy="37147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628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705350"/>
            <a:ext cx="5435600" cy="445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noProof="0" smtClean="0"/>
              <a:t>Click to edit Master text styles</a:t>
            </a:r>
          </a:p>
          <a:p>
            <a:pPr lvl="1"/>
            <a:r>
              <a:rPr lang="en-GB" noProof="0" smtClean="0"/>
              <a:t>Second level</a:t>
            </a:r>
          </a:p>
          <a:p>
            <a:pPr lvl="2"/>
            <a:r>
              <a:rPr lang="en-GB" noProof="0" smtClean="0"/>
              <a:t>Third level</a:t>
            </a:r>
          </a:p>
          <a:p>
            <a:pPr lvl="3"/>
            <a:r>
              <a:rPr lang="en-GB" noProof="0" smtClean="0"/>
              <a:t>Fourth level</a:t>
            </a:r>
          </a:p>
          <a:p>
            <a:pPr lvl="4"/>
            <a:r>
              <a:rPr lang="en-GB" noProof="0" smtClean="0"/>
              <a:t>Fifth level</a:t>
            </a:r>
          </a:p>
        </p:txBody>
      </p:sp>
      <p:sp>
        <p:nvSpPr>
          <p:cNvPr id="1628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08981"/>
            <a:ext cx="294428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628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48645" y="9408981"/>
            <a:ext cx="2944283" cy="495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92461D5E-AF49-4583-802F-D0A22619925F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8837626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DDED019-A094-4D90-9840-3671858BE279}" type="slidenum">
              <a:rPr lang="en-GB" smtClean="0">
                <a:solidFill>
                  <a:srgbClr val="000000"/>
                </a:solidFill>
              </a:rPr>
              <a:pPr/>
              <a:t>1</a:t>
            </a:fld>
            <a:endParaRPr lang="en-GB" dirty="0" smtClean="0">
              <a:solidFill>
                <a:srgbClr val="000000"/>
              </a:solidFill>
            </a:endParaRPr>
          </a:p>
        </p:txBody>
      </p:sp>
      <p:sp>
        <p:nvSpPr>
          <p:cNvPr id="460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60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GB" dirty="0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10</a:t>
            </a:fld>
            <a:endParaRPr lang="en-GB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11</a:t>
            </a:fld>
            <a:endParaRPr lang="en-GB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12</a:t>
            </a:fld>
            <a:endParaRPr lang="en-GB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13</a:t>
            </a:fld>
            <a:endParaRPr lang="en-GB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87FFBA-5514-4073-9773-004670351AD4}" type="slidenum">
              <a:rPr lang="en-GB" smtClean="0"/>
              <a:pPr/>
              <a:t>14</a:t>
            </a:fld>
            <a:endParaRPr lang="en-GB" smtClean="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GB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87FFBA-5514-4073-9773-004670351AD4}" type="slidenum">
              <a:rPr lang="en-GB" smtClean="0"/>
              <a:pPr/>
              <a:t>15</a:t>
            </a:fld>
            <a:endParaRPr lang="en-GB" smtClean="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GB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87FFBA-5514-4073-9773-004670351AD4}" type="slidenum">
              <a:rPr lang="en-GB" smtClean="0"/>
              <a:pPr/>
              <a:t>16</a:t>
            </a:fld>
            <a:endParaRPr lang="en-GB" smtClean="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GB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87FFBA-5514-4073-9773-004670351AD4}" type="slidenum">
              <a:rPr lang="en-GB" smtClean="0"/>
              <a:pPr/>
              <a:t>17</a:t>
            </a:fld>
            <a:endParaRPr lang="en-GB" smtClean="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GB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87FFBA-5514-4073-9773-004670351AD4}" type="slidenum">
              <a:rPr lang="en-GB" smtClean="0"/>
              <a:pPr/>
              <a:t>18</a:t>
            </a:fld>
            <a:endParaRPr lang="en-GB" smtClean="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GB" smtClean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19</a:t>
            </a:fld>
            <a:endParaRPr lang="en-GB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dirty="0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2</a:t>
            </a:fld>
            <a:endParaRPr lang="en-GB" dirty="0" smtClean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20</a:t>
            </a:fld>
            <a:endParaRPr lang="en-GB" smtClean="0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21</a:t>
            </a:fld>
            <a:endParaRPr lang="en-GB" smtClean="0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22</a:t>
            </a:fld>
            <a:endParaRPr lang="en-GB" smtClean="0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23</a:t>
            </a:fld>
            <a:endParaRPr lang="en-GB" smtClean="0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24</a:t>
            </a:fld>
            <a:endParaRPr lang="en-GB" smtClean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25</a:t>
            </a:fld>
            <a:endParaRPr lang="en-GB" smtClean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dirty="0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29</a:t>
            </a:fld>
            <a:endParaRPr lang="en-GB" dirty="0" smtClean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30</a:t>
            </a:fld>
            <a:endParaRPr lang="en-GB" smtClean="0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dirty="0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31</a:t>
            </a:fld>
            <a:endParaRPr lang="en-GB" dirty="0" smtClean="0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D887FFBA-5514-4073-9773-004670351AD4}" type="slidenum">
              <a:rPr lang="en-GB" smtClean="0"/>
              <a:pPr/>
              <a:t>33</a:t>
            </a:fld>
            <a:endParaRPr lang="en-GB" smtClean="0"/>
          </a:p>
        </p:txBody>
      </p:sp>
      <p:sp>
        <p:nvSpPr>
          <p:cNvPr id="747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47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GB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So Neutron scattering</a:t>
            </a:r>
            <a:r>
              <a:rPr lang="en-GB" baseline="0" dirty="0" smtClean="0"/>
              <a:t> is very powerful, but without software to help understand the results of these large instruments they are worthless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A07121-535A-4846-B0BB-B62BDC337524}" type="slidenum">
              <a:rPr lang="en-GB" smtClean="0"/>
              <a:t>3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035946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dirty="0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4</a:t>
            </a:fld>
            <a:endParaRPr lang="en-GB" dirty="0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5</a:t>
            </a:fld>
            <a:endParaRPr lang="en-GB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6</a:t>
            </a:fld>
            <a:endParaRPr lang="en-GB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2461D5E-AF49-4583-802F-D0A22619925F}" type="slidenum">
              <a:rPr lang="en-GB" smtClean="0"/>
              <a:pPr>
                <a:defRPr/>
              </a:pPr>
              <a:t>7</a:t>
            </a:fld>
            <a:endParaRPr lang="en-GB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8</a:t>
            </a:fld>
            <a:endParaRPr lang="en-GB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endParaRPr lang="en-GB" smtClean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BFFB694-6A9C-45C4-9624-E6C78652E453}" type="slidenum">
              <a:rPr lang="en-GB" smtClean="0"/>
              <a:pPr/>
              <a:t>9</a:t>
            </a:fld>
            <a:endParaRPr lang="en-GB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6" descr="isissmallbottom"/>
          <p:cNvPicPr>
            <a:picLocks noChangeAspect="1" noChangeArrowheads="1"/>
          </p:cNvPicPr>
          <p:nvPr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5360988"/>
            <a:ext cx="9144000" cy="1497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9" descr="Mantid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34925" y="5937250"/>
            <a:ext cx="1152525" cy="876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939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00213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939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4290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6" name="Rectangle 10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-171450"/>
            <a:ext cx="2057400" cy="561657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-171450"/>
            <a:ext cx="6019800" cy="56165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1" descr="C:\Documents and Settings\rrc79113\Desktop\technologies-modelling_and_simulationcopy Tessella. Complex problems. Solved_iStock_000002456857Medium.jpg"/>
          <p:cNvPicPr>
            <a:picLocks noChangeAspect="1" noChangeArrowheads="1"/>
          </p:cNvPicPr>
          <p:nvPr userDrawn="1"/>
        </p:nvPicPr>
        <p:blipFill>
          <a:blip r:embed="rId2" cstate="screen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Rectangle 4"/>
          <p:cNvSpPr/>
          <p:nvPr userDrawn="1"/>
        </p:nvSpPr>
        <p:spPr bwMode="auto">
          <a:xfrm>
            <a:off x="0" y="5286388"/>
            <a:ext cx="9144000" cy="1571612"/>
          </a:xfrm>
          <a:prstGeom prst="rect">
            <a:avLst/>
          </a:prstGeom>
          <a:gradFill flip="none" rotWithShape="1">
            <a:gsLst>
              <a:gs pos="0">
                <a:srgbClr val="5E9EFF">
                  <a:alpha val="0"/>
                </a:srgbClr>
              </a:gs>
              <a:gs pos="39999">
                <a:srgbClr val="85C2FF"/>
              </a:gs>
              <a:gs pos="70000">
                <a:srgbClr val="C4D6EB"/>
              </a:gs>
              <a:gs pos="100000">
                <a:srgbClr val="FFEBFA"/>
              </a:gs>
            </a:gsLst>
            <a:lin ang="5400000" scaled="0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/>
          <a:lstStyle/>
          <a:p>
            <a:pPr>
              <a:defRPr/>
            </a:pPr>
            <a:endParaRPr lang="en-GB">
              <a:solidFill>
                <a:srgbClr val="000000"/>
              </a:solidFill>
            </a:endParaRPr>
          </a:p>
        </p:txBody>
      </p:sp>
      <p:pic>
        <p:nvPicPr>
          <p:cNvPr id="6" name="Picture 6" descr="isissmallbottom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0" y="5360988"/>
            <a:ext cx="9144000" cy="1497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9395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85800" y="1700213"/>
            <a:ext cx="7772400" cy="1470025"/>
          </a:xfrm>
          <a:gradFill flip="none" rotWithShape="1">
            <a:gsLst>
              <a:gs pos="28000">
                <a:srgbClr val="000082">
                  <a:alpha val="75000"/>
                </a:srgbClr>
              </a:gs>
              <a:gs pos="100000">
                <a:srgbClr val="0047FF">
                  <a:alpha val="0"/>
                </a:srgbClr>
              </a:gs>
            </a:gsLst>
            <a:path path="shape">
              <a:fillToRect l="50000" t="50000" r="50000" b="50000"/>
            </a:path>
            <a:tileRect/>
          </a:gradFill>
        </p:spPr>
        <p:txBody>
          <a:bodyPr/>
          <a:lstStyle>
            <a:lvl1pPr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9396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429000"/>
            <a:ext cx="6400800" cy="1752600"/>
          </a:xfrm>
          <a:gradFill>
            <a:gsLst>
              <a:gs pos="0">
                <a:srgbClr val="000082">
                  <a:alpha val="75000"/>
                </a:srgbClr>
              </a:gs>
              <a:gs pos="100000">
                <a:srgbClr val="0047FF">
                  <a:alpha val="0"/>
                </a:srgbClr>
              </a:gs>
            </a:gsLst>
            <a:path path="shape">
              <a:fillToRect l="50000" t="50000" r="50000" b="50000"/>
            </a:path>
          </a:gradFill>
        </p:spPr>
        <p:txBody>
          <a:bodyPr anchor="ctr" anchorCtr="1"/>
          <a:lstStyle>
            <a:lvl1pPr marL="0" indent="0" algn="ctr">
              <a:buFontTx/>
              <a:buNone/>
              <a:defRPr b="1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94180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84CC6454-824E-487D-8244-FE421841EEE4}" type="datetimeFigureOut">
              <a:rPr lang="en-GB" smtClean="0"/>
              <a:t>04/04/2016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C48B8D81-73D3-41D9-AD43-A981A0A88F8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8792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39838"/>
            <a:ext cx="4038600" cy="420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39838"/>
            <a:ext cx="4038600" cy="420528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GB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Rectangle 7"/>
          <p:cNvSpPr>
            <a:spLocks noGrp="1" noChangeArrowheads="1"/>
          </p:cNvSpPr>
          <p:nvPr>
            <p:ph type="dt" sz="half" idx="10"/>
          </p:nvPr>
        </p:nvSpPr>
        <p:spPr>
          <a:xfrm>
            <a:off x="1258888" y="6165850"/>
            <a:ext cx="2133600" cy="47625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.png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6" descr="isissmallbottom"/>
          <p:cNvPicPr>
            <a:picLocks noChangeAspect="1" noChangeArrowheads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auto">
          <a:xfrm>
            <a:off x="0" y="5360988"/>
            <a:ext cx="9144000" cy="1497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-1714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39838"/>
            <a:ext cx="8229600" cy="420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18" r:id="rId1"/>
    <p:sldLayoutId id="2147484019" r:id="rId2"/>
    <p:sldLayoutId id="2147484020" r:id="rId3"/>
    <p:sldLayoutId id="2147484021" r:id="rId4"/>
    <p:sldLayoutId id="2147484022" r:id="rId5"/>
    <p:sldLayoutId id="2147484023" r:id="rId6"/>
    <p:sldLayoutId id="2147484024" r:id="rId7"/>
    <p:sldLayoutId id="2147484025" r:id="rId8"/>
    <p:sldLayoutId id="2147484026" r:id="rId9"/>
    <p:sldLayoutId id="2147484027" r:id="rId10"/>
    <p:sldLayoutId id="2147484028" r:id="rId11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6" descr="isissmallbottom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0" y="5360988"/>
            <a:ext cx="9144000" cy="1497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-171450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239838"/>
            <a:ext cx="8229600" cy="42052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29" r:id="rId1"/>
    <p:sldLayoutId id="2147484030" r:id="rId2"/>
    <p:sldLayoutId id="2147484031" r:id="rId3"/>
  </p:sldLayoutIdLst>
  <p:txStyles>
    <p:titleStyle>
      <a:lvl1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2800">
          <a:solidFill>
            <a:schemeClr val="tx2"/>
          </a:solidFill>
          <a:latin typeface="Lucida Sans" pitchFamily="34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>
          <a:solidFill>
            <a:schemeClr val="tx1"/>
          </a:solidFill>
          <a:latin typeface="+mn-lt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1600">
          <a:solidFill>
            <a:schemeClr val="tx1"/>
          </a:solidFill>
          <a:latin typeface="+mn-lt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16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ntidproject.org/ASE" TargetMode="Externa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4.png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gif"/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57313" y="3639319"/>
            <a:ext cx="6400800" cy="1445865"/>
          </a:xfrm>
          <a:gradFill rotWithShape="0"/>
        </p:spPr>
        <p:txBody>
          <a:bodyPr/>
          <a:lstStyle/>
          <a:p>
            <a:pPr eaLnBrk="1" hangingPunct="1"/>
            <a:r>
              <a:rPr lang="en-GB" sz="2800" i="1" dirty="0" smtClean="0"/>
              <a:t>Anders Markvardsen</a:t>
            </a:r>
          </a:p>
          <a:p>
            <a:pPr eaLnBrk="1" hangingPunct="1"/>
            <a:r>
              <a:rPr lang="en-GB" sz="2000" dirty="0" smtClean="0"/>
              <a:t>STFC</a:t>
            </a:r>
            <a:endParaRPr lang="en-GB" sz="2000" dirty="0"/>
          </a:p>
          <a:p>
            <a:pPr eaLnBrk="1" hangingPunct="1"/>
            <a:endParaRPr lang="en-GB" sz="2000" dirty="0" smtClean="0"/>
          </a:p>
          <a:p>
            <a:pPr eaLnBrk="1" hangingPunct="1"/>
            <a:r>
              <a:rPr lang="en-GB" sz="2000" dirty="0" smtClean="0"/>
              <a:t>April 2016, SINE2020, PSI</a:t>
            </a:r>
          </a:p>
        </p:txBody>
      </p:sp>
      <p:sp>
        <p:nvSpPr>
          <p:cNvPr id="922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14375" y="1639070"/>
            <a:ext cx="7772400" cy="1800225"/>
          </a:xfrm>
        </p:spPr>
        <p:txBody>
          <a:bodyPr/>
          <a:lstStyle/>
          <a:p>
            <a:pPr eaLnBrk="1" hangingPunct="1">
              <a:defRPr/>
            </a:pPr>
            <a:r>
              <a:rPr lang="en-GB" sz="3600" dirty="0" smtClean="0"/>
              <a:t>Guidelines </a:t>
            </a:r>
            <a:r>
              <a:rPr lang="en-GB" sz="3600" dirty="0"/>
              <a:t>and </a:t>
            </a:r>
            <a:r>
              <a:rPr lang="en-GB" sz="3600" dirty="0" smtClean="0"/>
              <a:t>Standards</a:t>
            </a:r>
            <a:r>
              <a:rPr lang="en-GB" sz="3600" dirty="0"/>
              <a:t/>
            </a:r>
            <a:br>
              <a:rPr lang="en-GB" sz="3600" dirty="0"/>
            </a:br>
            <a:r>
              <a:rPr lang="en-GB" sz="3600" dirty="0"/>
              <a:t>+</a:t>
            </a:r>
            <a:r>
              <a:rPr lang="en-GB" sz="3600" dirty="0" smtClean="0"/>
              <a:t> Mantid</a:t>
            </a:r>
          </a:p>
        </p:txBody>
      </p:sp>
      <p:pic>
        <p:nvPicPr>
          <p:cNvPr id="15366" name="Picture 5" descr="Mantid Logo Transparent.png"/>
          <p:cNvPicPr>
            <a:picLocks noChangeAspect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0" y="5614285"/>
            <a:ext cx="2483768" cy="134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/>
              <a:t>Pluggable </a:t>
            </a:r>
            <a:r>
              <a:rPr lang="en-GB" sz="2800" b="0" kern="0" dirty="0"/>
              <a:t>fitting </a:t>
            </a:r>
            <a:r>
              <a:rPr lang="en-GB" sz="2800" b="0" kern="0" dirty="0" smtClean="0"/>
              <a:t>functions - Mantid</a:t>
            </a:r>
            <a:endParaRPr lang="en-GB" sz="2800" b="0" kern="0" dirty="0" smtClean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552713"/>
            <a:ext cx="4032870" cy="3460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0704" y="1556792"/>
            <a:ext cx="4553296" cy="37444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179512" y="1115452"/>
            <a:ext cx="27847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Fit Function in Python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4523567" y="1124744"/>
            <a:ext cx="3485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Same Fit Function in Python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9315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/>
              <a:t>Bayesian fitting</a:t>
            </a:r>
            <a:endParaRPr lang="en-GB" sz="2800" b="0" kern="0" dirty="0" smtClean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156851" y="2098932"/>
            <a:ext cx="48603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Fit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4500208" y="3212976"/>
            <a:ext cx="1511952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i="1" dirty="0" err="1" smtClean="0"/>
              <a:t>IConstraint</a:t>
            </a:r>
            <a:endParaRPr lang="en-GB" i="1" dirty="0"/>
          </a:p>
        </p:txBody>
      </p:sp>
      <p:sp>
        <p:nvSpPr>
          <p:cNvPr id="7" name="TextBox 6"/>
          <p:cNvSpPr txBox="1"/>
          <p:nvPr/>
        </p:nvSpPr>
        <p:spPr>
          <a:xfrm>
            <a:off x="6389159" y="3212976"/>
            <a:ext cx="1999265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i="1" dirty="0" err="1" smtClean="0"/>
              <a:t>IFuncMinimizer</a:t>
            </a:r>
            <a:endParaRPr lang="en-GB" i="1" dirty="0"/>
          </a:p>
        </p:txBody>
      </p:sp>
      <p:sp>
        <p:nvSpPr>
          <p:cNvPr id="8" name="TextBox 7"/>
          <p:cNvSpPr txBox="1"/>
          <p:nvPr/>
        </p:nvSpPr>
        <p:spPr>
          <a:xfrm>
            <a:off x="2349077" y="3212976"/>
            <a:ext cx="1790875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i="1" dirty="0" err="1" smtClean="0"/>
              <a:t>ICostFunction</a:t>
            </a:r>
            <a:endParaRPr lang="en-GB" i="1" dirty="0"/>
          </a:p>
        </p:txBody>
      </p:sp>
      <p:sp>
        <p:nvSpPr>
          <p:cNvPr id="9" name="TextBox 8"/>
          <p:cNvSpPr txBox="1"/>
          <p:nvPr/>
        </p:nvSpPr>
        <p:spPr>
          <a:xfrm>
            <a:off x="611560" y="3212976"/>
            <a:ext cx="1274708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i="1" dirty="0" err="1" smtClean="0"/>
              <a:t>IFunction</a:t>
            </a:r>
            <a:endParaRPr lang="en-GB" i="1" dirty="0"/>
          </a:p>
        </p:txBody>
      </p:sp>
      <p:cxnSp>
        <p:nvCxnSpPr>
          <p:cNvPr id="11" name="Straight Arrow Connector 10"/>
          <p:cNvCxnSpPr>
            <a:stCxn id="4" idx="1"/>
            <a:endCxn id="9" idx="0"/>
          </p:cNvCxnSpPr>
          <p:nvPr/>
        </p:nvCxnSpPr>
        <p:spPr bwMode="auto">
          <a:xfrm flipH="1">
            <a:off x="1248914" y="2283598"/>
            <a:ext cx="2907937" cy="9293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>
            <a:endCxn id="8" idx="0"/>
          </p:cNvCxnSpPr>
          <p:nvPr/>
        </p:nvCxnSpPr>
        <p:spPr bwMode="auto">
          <a:xfrm flipH="1">
            <a:off x="3244515" y="2468264"/>
            <a:ext cx="1155352" cy="7447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>
            <a:stCxn id="4" idx="2"/>
          </p:cNvCxnSpPr>
          <p:nvPr/>
        </p:nvCxnSpPr>
        <p:spPr bwMode="auto">
          <a:xfrm>
            <a:off x="4399866" y="2468264"/>
            <a:ext cx="856319" cy="7447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>
            <a:stCxn id="4" idx="3"/>
            <a:endCxn id="7" idx="0"/>
          </p:cNvCxnSpPr>
          <p:nvPr/>
        </p:nvCxnSpPr>
        <p:spPr bwMode="auto">
          <a:xfrm>
            <a:off x="4642881" y="2283598"/>
            <a:ext cx="2745911" cy="9293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15" name="TextBox 14"/>
          <p:cNvSpPr txBox="1"/>
          <p:nvPr/>
        </p:nvSpPr>
        <p:spPr>
          <a:xfrm>
            <a:off x="6872298" y="4643844"/>
            <a:ext cx="1156086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FABADA</a:t>
            </a:r>
            <a:endParaRPr lang="en-GB" dirty="0"/>
          </a:p>
        </p:txBody>
      </p:sp>
      <p:cxnSp>
        <p:nvCxnSpPr>
          <p:cNvPr id="22" name="Straight Arrow Connector 21"/>
          <p:cNvCxnSpPr>
            <a:endCxn id="7" idx="2"/>
          </p:cNvCxnSpPr>
          <p:nvPr/>
        </p:nvCxnSpPr>
        <p:spPr bwMode="auto">
          <a:xfrm flipH="1" flipV="1">
            <a:off x="7388792" y="3582308"/>
            <a:ext cx="29019" cy="106153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5" name="TextBox 24"/>
          <p:cNvSpPr txBox="1"/>
          <p:nvPr/>
        </p:nvSpPr>
        <p:spPr>
          <a:xfrm>
            <a:off x="2145110" y="2520980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 smtClean="0"/>
              <a:t>&lt;&lt;use&gt;&gt;</a:t>
            </a:r>
            <a:endParaRPr lang="en-GB" sz="1400" b="0" dirty="0"/>
          </a:p>
        </p:txBody>
      </p:sp>
      <p:sp>
        <p:nvSpPr>
          <p:cNvPr id="27" name="TextBox 26"/>
          <p:cNvSpPr txBox="1"/>
          <p:nvPr/>
        </p:nvSpPr>
        <p:spPr>
          <a:xfrm>
            <a:off x="3156671" y="2686731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 smtClean="0"/>
              <a:t>&lt;&lt;use&gt;&gt;</a:t>
            </a:r>
            <a:endParaRPr lang="en-GB" sz="1400" b="0" dirty="0"/>
          </a:p>
        </p:txBody>
      </p:sp>
      <p:sp>
        <p:nvSpPr>
          <p:cNvPr id="28" name="TextBox 27"/>
          <p:cNvSpPr txBox="1"/>
          <p:nvPr/>
        </p:nvSpPr>
        <p:spPr>
          <a:xfrm>
            <a:off x="4301312" y="2735203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 smtClean="0"/>
              <a:t>&lt;&lt;use&gt;&gt;</a:t>
            </a:r>
            <a:endParaRPr lang="en-GB" sz="1400" b="0" dirty="0"/>
          </a:p>
        </p:txBody>
      </p:sp>
      <p:sp>
        <p:nvSpPr>
          <p:cNvPr id="29" name="TextBox 28"/>
          <p:cNvSpPr txBox="1"/>
          <p:nvPr/>
        </p:nvSpPr>
        <p:spPr>
          <a:xfrm>
            <a:off x="5678991" y="2594398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 smtClean="0"/>
              <a:t>&lt;&lt;use&gt;&gt;</a:t>
            </a:r>
            <a:endParaRPr lang="en-GB" sz="1400" b="0" dirty="0"/>
          </a:p>
        </p:txBody>
      </p:sp>
    </p:spTree>
    <p:extLst>
      <p:ext uri="{BB962C8B-B14F-4D97-AF65-F5344CB8AC3E}">
        <p14:creationId xmlns:p14="http://schemas.microsoft.com/office/powerpoint/2010/main" val="332538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/>
              <a:t>Bayesian </a:t>
            </a:r>
            <a:r>
              <a:rPr lang="en-GB" sz="2800" b="0" kern="0" dirty="0" smtClean="0"/>
              <a:t>fitting: </a:t>
            </a:r>
            <a:r>
              <a:rPr lang="en-GB" sz="2800" b="0" kern="0" dirty="0" smtClean="0"/>
              <a:t>FABADA</a:t>
            </a:r>
            <a:endParaRPr lang="en-GB" sz="2800" b="0" kern="0" dirty="0" smtClean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980728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kern="0" dirty="0"/>
              <a:t>F</a:t>
            </a:r>
            <a:r>
              <a:rPr lang="en-GB" b="0" kern="0" dirty="0"/>
              <a:t>itting </a:t>
            </a:r>
            <a:r>
              <a:rPr lang="en-GB" kern="0" dirty="0"/>
              <a:t>A</a:t>
            </a:r>
            <a:r>
              <a:rPr lang="en-GB" b="0" kern="0" dirty="0"/>
              <a:t>lgorithm for </a:t>
            </a:r>
            <a:r>
              <a:rPr lang="en-GB" kern="0" dirty="0"/>
              <a:t>B</a:t>
            </a:r>
            <a:r>
              <a:rPr lang="en-GB" b="0" kern="0" dirty="0"/>
              <a:t>ayesian </a:t>
            </a:r>
            <a:r>
              <a:rPr lang="en-GB" kern="0" dirty="0"/>
              <a:t>A</a:t>
            </a:r>
            <a:r>
              <a:rPr lang="en-GB" b="0" kern="0" dirty="0"/>
              <a:t>nalysis of </a:t>
            </a:r>
            <a:r>
              <a:rPr lang="en-GB" kern="0" dirty="0" err="1"/>
              <a:t>DA</a:t>
            </a:r>
            <a:r>
              <a:rPr lang="en-GB" b="0" kern="0" dirty="0" err="1"/>
              <a:t>ta</a:t>
            </a:r>
            <a:endParaRPr lang="en-GB" i="1" kern="0" dirty="0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62565" y="1977419"/>
            <a:ext cx="2933571" cy="758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87840" y="2906043"/>
            <a:ext cx="4112352" cy="29281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33648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/>
              <a:t>Guidelines &amp; standard for testing fit minimizers</a:t>
            </a:r>
            <a:endParaRPr lang="en-GB" sz="2800" b="0" kern="0" dirty="0" smtClean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980728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smtClean="0"/>
              <a:t>How do you know if one minimizer is better than another for a certain class of neutron facility fitting problems?</a:t>
            </a:r>
          </a:p>
          <a:p>
            <a:endParaRPr lang="en-GB" b="0" i="1" kern="0" dirty="0"/>
          </a:p>
          <a:p>
            <a:r>
              <a:rPr lang="en-GB" b="0" kern="0" dirty="0" smtClean="0"/>
              <a:t>First demonstration of this is expected by June 2016 (Mantid 3.7)</a:t>
            </a:r>
          </a:p>
        </p:txBody>
      </p:sp>
    </p:spTree>
    <p:extLst>
      <p:ext uri="{BB962C8B-B14F-4D97-AF65-F5344CB8AC3E}">
        <p14:creationId xmlns:p14="http://schemas.microsoft.com/office/powerpoint/2010/main" val="26285142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‘High’ level interoperability </a:t>
            </a:r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457200" y="1239838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smtClean="0"/>
              <a:t>E.g. </a:t>
            </a:r>
            <a:r>
              <a:rPr lang="en-GB" b="0" kern="0" dirty="0" err="1" smtClean="0"/>
              <a:t>SasView</a:t>
            </a:r>
            <a:r>
              <a:rPr lang="en-GB" b="0" kern="0" dirty="0" smtClean="0"/>
              <a:t>/GSAS/</a:t>
            </a:r>
            <a:r>
              <a:rPr lang="en-GB" b="0" kern="0" dirty="0" err="1" smtClean="0"/>
              <a:t>McStas</a:t>
            </a:r>
            <a:r>
              <a:rPr lang="en-GB" b="0" kern="0" dirty="0" smtClean="0"/>
              <a:t>/</a:t>
            </a:r>
            <a:r>
              <a:rPr lang="en-GB" b="0" kern="0" dirty="0" err="1" smtClean="0"/>
              <a:t>nMoldyn</a:t>
            </a:r>
            <a:r>
              <a:rPr lang="en-GB" b="0" kern="0" dirty="0" smtClean="0"/>
              <a:t>/ASE… linking with Mantid</a:t>
            </a:r>
          </a:p>
          <a:p>
            <a:endParaRPr lang="en-GB" b="0" kern="0" dirty="0"/>
          </a:p>
          <a:p>
            <a:r>
              <a:rPr lang="en-GB" b="0" kern="0" dirty="0" smtClean="0"/>
              <a:t>Send-to option</a:t>
            </a:r>
            <a:endParaRPr lang="en-GB" b="0" kern="0" dirty="0"/>
          </a:p>
          <a:p>
            <a:pPr marL="0" indent="0">
              <a:buNone/>
            </a:pPr>
            <a:endParaRPr lang="en-GB" b="0" kern="0" dirty="0" smtClean="0"/>
          </a:p>
        </p:txBody>
      </p:sp>
    </p:spTree>
    <p:extLst>
      <p:ext uri="{BB962C8B-B14F-4D97-AF65-F5344CB8AC3E}">
        <p14:creationId xmlns:p14="http://schemas.microsoft.com/office/powerpoint/2010/main" val="24346409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‘High’ level interoperability – </a:t>
            </a:r>
            <a:r>
              <a:rPr lang="en-GB" dirty="0" err="1" smtClean="0"/>
              <a:t>McStas</a:t>
            </a:r>
            <a:r>
              <a:rPr lang="en-GB" dirty="0" smtClean="0"/>
              <a:t>/Mantid </a:t>
            </a:r>
          </a:p>
        </p:txBody>
      </p:sp>
      <p:pic>
        <p:nvPicPr>
          <p:cNvPr id="4" name="Picture 3"/>
          <p:cNvPicPr/>
          <p:nvPr/>
        </p:nvPicPr>
        <p:blipFill>
          <a:blip r:embed="rId3"/>
          <a:stretch>
            <a:fillRect/>
          </a:stretch>
        </p:blipFill>
        <p:spPr>
          <a:xfrm>
            <a:off x="1403648" y="1078472"/>
            <a:ext cx="6538163" cy="3766026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755576" y="5589240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err="1" smtClean="0"/>
              <a:t>LoadMcStas</a:t>
            </a:r>
            <a:r>
              <a:rPr lang="en-GB" dirty="0" smtClean="0"/>
              <a:t> algorithm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30028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‘High’ level interoperability – GSAS/Mantid 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95936" y="800333"/>
            <a:ext cx="2241550" cy="567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" name="Straight Arrow Connector 2"/>
          <p:cNvCxnSpPr/>
          <p:nvPr/>
        </p:nvCxnSpPr>
        <p:spPr bwMode="auto">
          <a:xfrm>
            <a:off x="1835696" y="3429000"/>
            <a:ext cx="2160240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70C0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21135066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/>
              <a:t>‘High’ level interoperability – Send-to </a:t>
            </a:r>
            <a:r>
              <a:rPr lang="en-GB" dirty="0" smtClean="0"/>
              <a:t>option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7238" y="1319213"/>
            <a:ext cx="7629525" cy="4219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ctangle 1"/>
          <p:cNvSpPr/>
          <p:nvPr/>
        </p:nvSpPr>
        <p:spPr bwMode="auto">
          <a:xfrm>
            <a:off x="5940152" y="2276872"/>
            <a:ext cx="864096" cy="288032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22519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‘High-high’ level interoperability – ASE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755576" y="1239836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kern="0" dirty="0" smtClean="0"/>
              <a:t>A</a:t>
            </a:r>
            <a:r>
              <a:rPr lang="en-GB" b="0" kern="0" dirty="0" smtClean="0"/>
              <a:t>tomic </a:t>
            </a:r>
            <a:r>
              <a:rPr lang="en-GB" kern="0" dirty="0"/>
              <a:t>S</a:t>
            </a:r>
            <a:r>
              <a:rPr lang="en-GB" b="0" kern="0" dirty="0"/>
              <a:t>imulation </a:t>
            </a:r>
            <a:r>
              <a:rPr lang="en-GB" kern="0" dirty="0" smtClean="0"/>
              <a:t>E</a:t>
            </a:r>
            <a:r>
              <a:rPr lang="en-GB" b="0" kern="0" dirty="0" smtClean="0"/>
              <a:t>nvironment</a:t>
            </a:r>
          </a:p>
          <a:p>
            <a:pPr marL="0" indent="0">
              <a:buNone/>
            </a:pPr>
            <a:endParaRPr lang="en-GB" b="0" kern="0" dirty="0"/>
          </a:p>
          <a:p>
            <a:pPr marL="0" indent="0">
              <a:buNone/>
            </a:pPr>
            <a:endParaRPr lang="en-GB" b="0" kern="0" dirty="0" smtClean="0"/>
          </a:p>
          <a:p>
            <a:pPr marL="0" indent="0">
              <a:buNone/>
            </a:pPr>
            <a:endParaRPr lang="en-GB" b="0" kern="0" dirty="0"/>
          </a:p>
          <a:p>
            <a:pPr marL="0" indent="0">
              <a:buNone/>
            </a:pPr>
            <a:endParaRPr lang="en-GB" b="0" kern="0" dirty="0" smtClean="0"/>
          </a:p>
          <a:p>
            <a:pPr marL="0" indent="0">
              <a:buNone/>
            </a:pPr>
            <a:endParaRPr lang="en-GB" b="0" kern="0" dirty="0"/>
          </a:p>
          <a:p>
            <a:pPr marL="0" indent="0">
              <a:buNone/>
            </a:pPr>
            <a:endParaRPr lang="en-GB" b="0" kern="0" dirty="0" smtClean="0"/>
          </a:p>
          <a:p>
            <a:pPr marL="0" indent="0">
              <a:buNone/>
            </a:pPr>
            <a:endParaRPr lang="en-GB" b="0" kern="0" dirty="0"/>
          </a:p>
          <a:p>
            <a:pPr marL="0" indent="0">
              <a:buNone/>
            </a:pPr>
            <a:r>
              <a:rPr lang="en-GB" b="0" kern="0" dirty="0">
                <a:hlinkClick r:id="rId3"/>
              </a:rPr>
              <a:t>http://</a:t>
            </a:r>
            <a:r>
              <a:rPr lang="en-GB" b="0" kern="0" dirty="0" smtClean="0">
                <a:hlinkClick r:id="rId3"/>
              </a:rPr>
              <a:t>www.mantidproject.org/ASE</a:t>
            </a:r>
            <a:endParaRPr lang="en-GB" b="0" kern="0" dirty="0" smtClean="0"/>
          </a:p>
          <a:p>
            <a:pPr marL="0" indent="0">
              <a:buNone/>
            </a:pPr>
            <a:endParaRPr lang="en-GB" b="0" kern="0" dirty="0"/>
          </a:p>
          <a:p>
            <a:pPr marL="0" indent="0">
              <a:buNone/>
            </a:pPr>
            <a:endParaRPr lang="en-GB" b="0" kern="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860373"/>
            <a:ext cx="4464496" cy="2433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24269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Further sentences from Task 10.2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239838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/>
              <a:t>Guidelines and Standards will be provided for application programming interfaces (</a:t>
            </a:r>
            <a:r>
              <a:rPr lang="en-GB" kern="0" dirty="0"/>
              <a:t>API</a:t>
            </a:r>
            <a:r>
              <a:rPr lang="en-GB" b="0" kern="0" dirty="0"/>
              <a:t>), command line interfaces (</a:t>
            </a:r>
            <a:r>
              <a:rPr lang="en-GB" kern="0" dirty="0"/>
              <a:t>CLI</a:t>
            </a:r>
            <a:r>
              <a:rPr lang="en-GB" b="0" kern="0" dirty="0"/>
              <a:t>), graphical user interfaces (</a:t>
            </a:r>
            <a:r>
              <a:rPr lang="en-GB" kern="0" dirty="0"/>
              <a:t>GUI</a:t>
            </a:r>
            <a:r>
              <a:rPr lang="en-GB" b="0" kern="0" dirty="0"/>
              <a:t>), </a:t>
            </a:r>
            <a:r>
              <a:rPr lang="en-GB" kern="0" dirty="0"/>
              <a:t>data formats </a:t>
            </a:r>
            <a:r>
              <a:rPr lang="en-GB" b="0" kern="0" dirty="0"/>
              <a:t>as well as </a:t>
            </a:r>
            <a:r>
              <a:rPr lang="en-GB" kern="0" dirty="0"/>
              <a:t>software development </a:t>
            </a:r>
            <a:r>
              <a:rPr lang="en-GB" kern="0" dirty="0" smtClean="0"/>
              <a:t>environments</a:t>
            </a:r>
            <a:endParaRPr lang="en-GB" kern="0" dirty="0"/>
          </a:p>
        </p:txBody>
      </p:sp>
    </p:spTree>
    <p:extLst>
      <p:ext uri="{BB962C8B-B14F-4D97-AF65-F5344CB8AC3E}">
        <p14:creationId xmlns:p14="http://schemas.microsoft.com/office/powerpoint/2010/main" val="315261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Outline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89248" y="1239838"/>
            <a:ext cx="7427168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b="0" kern="0" dirty="0" smtClean="0"/>
              <a:t>Task 10.2: Guidelines and Standards</a:t>
            </a:r>
          </a:p>
          <a:p>
            <a:endParaRPr lang="en-GB" b="0" kern="0" dirty="0"/>
          </a:p>
          <a:p>
            <a:pPr marL="0" indent="0">
              <a:buNone/>
            </a:pPr>
            <a:r>
              <a:rPr lang="en-GB" b="0" kern="0" dirty="0" smtClean="0"/>
              <a:t>More broadly tasks 10.2-4 and Mantid</a:t>
            </a:r>
          </a:p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smtClean="0"/>
              <a:t>Visualisation</a:t>
            </a:r>
          </a:p>
          <a:p>
            <a:r>
              <a:rPr lang="en-GB" b="0" kern="0" dirty="0" smtClean="0"/>
              <a:t>Fitting</a:t>
            </a:r>
          </a:p>
          <a:p>
            <a:r>
              <a:rPr lang="en-GB" b="0" kern="0" dirty="0" smtClean="0"/>
              <a:t>Interoperability</a:t>
            </a:r>
          </a:p>
          <a:p>
            <a:pPr marL="0" indent="0">
              <a:buNone/>
            </a:pPr>
            <a:endParaRPr lang="en-GB" b="0" kern="0" dirty="0"/>
          </a:p>
          <a:p>
            <a:pPr marL="0" indent="0">
              <a:buNone/>
            </a:pPr>
            <a:endParaRPr lang="en-GB" b="0" kern="0" dirty="0" smtClean="0"/>
          </a:p>
        </p:txBody>
      </p:sp>
    </p:spTree>
    <p:extLst>
      <p:ext uri="{BB962C8B-B14F-4D97-AF65-F5344CB8AC3E}">
        <p14:creationId xmlns:p14="http://schemas.microsoft.com/office/powerpoint/2010/main" val="1532929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endParaRPr lang="en-GB" sz="2800" b="0" kern="0" dirty="0" smtClean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836712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smtClean="0"/>
              <a:t>Application Programming Interface (API)</a:t>
            </a:r>
          </a:p>
          <a:p>
            <a:endParaRPr lang="en-GB" b="0" kern="0" dirty="0" smtClean="0"/>
          </a:p>
          <a:p>
            <a:r>
              <a:rPr lang="en-GB" b="0" kern="0" dirty="0"/>
              <a:t>C</a:t>
            </a:r>
            <a:r>
              <a:rPr lang="en-GB" b="0" kern="0" dirty="0" smtClean="0"/>
              <a:t>ommand </a:t>
            </a:r>
            <a:r>
              <a:rPr lang="en-GB" b="0" kern="0" dirty="0"/>
              <a:t>line interfaces (CLI</a:t>
            </a:r>
            <a:r>
              <a:rPr lang="en-GB" b="0" kern="0" dirty="0" smtClean="0"/>
              <a:t>) – Python</a:t>
            </a:r>
          </a:p>
          <a:p>
            <a:pPr marL="0" indent="0">
              <a:buNone/>
            </a:pPr>
            <a:endParaRPr lang="en-GB" b="0" kern="0" dirty="0"/>
          </a:p>
          <a:p>
            <a:r>
              <a:rPr lang="en-GB" b="0" kern="0" dirty="0"/>
              <a:t>G</a:t>
            </a:r>
            <a:r>
              <a:rPr lang="en-GB" b="0" kern="0" dirty="0" smtClean="0"/>
              <a:t>raphical </a:t>
            </a:r>
            <a:r>
              <a:rPr lang="en-GB" b="0" kern="0" dirty="0"/>
              <a:t>user interfaces (</a:t>
            </a:r>
            <a:r>
              <a:rPr lang="en-GB" b="0" kern="0" dirty="0" smtClean="0"/>
              <a:t>GUI) – </a:t>
            </a:r>
            <a:r>
              <a:rPr lang="en-GB" b="0" kern="0" dirty="0" err="1" smtClean="0"/>
              <a:t>Qt</a:t>
            </a:r>
            <a:r>
              <a:rPr lang="en-GB" b="0" kern="0" dirty="0" smtClean="0"/>
              <a:t>, reusable widgets, </a:t>
            </a:r>
            <a:r>
              <a:rPr lang="en-GB" b="0" kern="0" dirty="0" err="1" smtClean="0"/>
              <a:t>PyQt</a:t>
            </a:r>
            <a:endParaRPr lang="en-GB" b="0" kern="0" dirty="0" smtClean="0"/>
          </a:p>
          <a:p>
            <a:pPr marL="0" indent="0">
              <a:buNone/>
            </a:pPr>
            <a:r>
              <a:rPr lang="en-GB" b="0" kern="0" dirty="0" smtClean="0"/>
              <a:t> </a:t>
            </a:r>
          </a:p>
          <a:p>
            <a:r>
              <a:rPr lang="en-GB" b="0" kern="0" dirty="0"/>
              <a:t>D</a:t>
            </a:r>
            <a:r>
              <a:rPr lang="en-GB" b="0" kern="0" dirty="0" smtClean="0"/>
              <a:t>ata </a:t>
            </a:r>
            <a:r>
              <a:rPr lang="en-GB" b="0" kern="0" dirty="0"/>
              <a:t>formats </a:t>
            </a:r>
            <a:r>
              <a:rPr lang="en-GB" b="0" kern="0" dirty="0" smtClean="0"/>
              <a:t>- </a:t>
            </a:r>
            <a:r>
              <a:rPr lang="en-GB" b="0" kern="0" dirty="0" err="1" smtClean="0"/>
              <a:t>NeXus</a:t>
            </a:r>
            <a:endParaRPr lang="en-GB" b="0" kern="0" dirty="0" smtClean="0"/>
          </a:p>
          <a:p>
            <a:endParaRPr lang="en-GB" b="0" kern="0" dirty="0"/>
          </a:p>
        </p:txBody>
      </p:sp>
    </p:spTree>
    <p:extLst>
      <p:ext uri="{BB962C8B-B14F-4D97-AF65-F5344CB8AC3E}">
        <p14:creationId xmlns:p14="http://schemas.microsoft.com/office/powerpoint/2010/main" val="4021135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/>
              <a:t>Standard </a:t>
            </a:r>
            <a:r>
              <a:rPr lang="en-GB" sz="2800" b="0" kern="0" dirty="0" smtClean="0"/>
              <a:t>for documenting data loaders</a:t>
            </a:r>
            <a:endParaRPr lang="en-GB" sz="2800" b="0" kern="0" dirty="0" smtClean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092" y="882774"/>
            <a:ext cx="8806396" cy="44184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9074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GB" sz="2800" b="0" kern="0" dirty="0" smtClean="0"/>
              <a:t>       Software </a:t>
            </a:r>
            <a:r>
              <a:rPr lang="en-GB" sz="2800" b="0" kern="0" dirty="0"/>
              <a:t>development environments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3603359" y="1484784"/>
            <a:ext cx="2304256" cy="4896544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2000" b="0" kern="0" dirty="0" smtClean="0">
                <a:solidFill>
                  <a:srgbClr val="0070C0"/>
                </a:solidFill>
              </a:rPr>
              <a:t>Git/SVN</a:t>
            </a:r>
          </a:p>
          <a:p>
            <a:pPr marL="0" indent="0">
              <a:buNone/>
            </a:pPr>
            <a:r>
              <a:rPr lang="en-GB" sz="2000" b="0" kern="0" dirty="0" smtClean="0">
                <a:solidFill>
                  <a:srgbClr val="0070C0"/>
                </a:solidFill>
              </a:rPr>
              <a:t>Facility based</a:t>
            </a:r>
          </a:p>
          <a:p>
            <a:pPr marL="0" indent="0">
              <a:buNone/>
            </a:pPr>
            <a:endParaRPr lang="en-GB" sz="2000" b="0" kern="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sz="2000" b="0" kern="0" dirty="0" smtClean="0">
                <a:solidFill>
                  <a:srgbClr val="0070C0"/>
                </a:solidFill>
              </a:rPr>
              <a:t>E.g. </a:t>
            </a:r>
            <a:r>
              <a:rPr lang="en-GB" sz="2000" b="0" kern="0" dirty="0" err="1" smtClean="0">
                <a:solidFill>
                  <a:srgbClr val="0070C0"/>
                </a:solidFill>
              </a:rPr>
              <a:t>Trac</a:t>
            </a:r>
            <a:endParaRPr lang="en-GB" sz="2000" b="0" kern="0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sz="2000" b="0" kern="0" dirty="0" err="1" smtClean="0">
                <a:solidFill>
                  <a:srgbClr val="0070C0"/>
                </a:solidFill>
              </a:rPr>
              <a:t>Redmine</a:t>
            </a:r>
            <a:endParaRPr lang="en-GB" sz="2000" b="0" kern="0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sz="2000" b="0" kern="0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sz="2000" b="0" kern="0" dirty="0" smtClean="0">
                <a:solidFill>
                  <a:srgbClr val="0070C0"/>
                </a:solidFill>
              </a:rPr>
              <a:t>Jenkins</a:t>
            </a:r>
          </a:p>
          <a:p>
            <a:pPr marL="0" indent="0">
              <a:buNone/>
            </a:pPr>
            <a:endParaRPr lang="en-GB" sz="2000" b="0" kern="0" dirty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sz="2000" b="0" kern="0" dirty="0" smtClean="0">
                <a:solidFill>
                  <a:srgbClr val="0070C0"/>
                </a:solidFill>
              </a:rPr>
              <a:t>Yes please</a:t>
            </a:r>
          </a:p>
          <a:p>
            <a:pPr marL="0" indent="0">
              <a:buNone/>
            </a:pPr>
            <a:endParaRPr lang="en-GB" sz="2000" b="0" kern="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sz="2000" b="0" kern="0" dirty="0" smtClean="0">
              <a:solidFill>
                <a:srgbClr val="0070C0"/>
              </a:solidFill>
            </a:endParaRPr>
          </a:p>
          <a:p>
            <a:pPr marL="0" indent="0">
              <a:buNone/>
            </a:pPr>
            <a:r>
              <a:rPr lang="en-GB" sz="2000" b="0" kern="0" dirty="0" smtClean="0">
                <a:solidFill>
                  <a:srgbClr val="0070C0"/>
                </a:solidFill>
              </a:rPr>
              <a:t>Cross-platform</a:t>
            </a:r>
            <a:endParaRPr lang="en-GB" sz="2000" b="0" kern="0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n-GB" sz="2000" b="0" kern="0" dirty="0" smtClean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340768"/>
            <a:ext cx="2991799" cy="4968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Content Placeholder 2"/>
          <p:cNvSpPr txBox="1">
            <a:spLocks/>
          </p:cNvSpPr>
          <p:nvPr/>
        </p:nvSpPr>
        <p:spPr>
          <a:xfrm>
            <a:off x="5580112" y="476672"/>
            <a:ext cx="1882552" cy="1045319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kern="0" dirty="0" smtClean="0">
                <a:solidFill>
                  <a:srgbClr val="00B050"/>
                </a:solidFill>
              </a:rPr>
              <a:t>Now</a:t>
            </a:r>
          </a:p>
          <a:p>
            <a:pPr marL="0" indent="0">
              <a:buNone/>
            </a:pPr>
            <a:r>
              <a:rPr lang="en-GB" kern="0" dirty="0" smtClean="0">
                <a:solidFill>
                  <a:srgbClr val="00B050"/>
                </a:solidFill>
              </a:rPr>
              <a:t>(Mantid)</a:t>
            </a:r>
            <a:endParaRPr lang="en-GB" kern="0" dirty="0">
              <a:solidFill>
                <a:srgbClr val="00B050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635896" y="528506"/>
            <a:ext cx="1882552" cy="981695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kern="0" dirty="0" smtClean="0">
                <a:solidFill>
                  <a:srgbClr val="0070C0"/>
                </a:solidFill>
              </a:rPr>
              <a:t>NMI3-II</a:t>
            </a:r>
          </a:p>
          <a:p>
            <a:pPr marL="0" indent="0">
              <a:buNone/>
            </a:pPr>
            <a:r>
              <a:rPr lang="en-GB" kern="0" dirty="0" smtClean="0">
                <a:solidFill>
                  <a:srgbClr val="0070C0"/>
                </a:solidFill>
              </a:rPr>
              <a:t>2014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691591" y="1484784"/>
            <a:ext cx="2304256" cy="4896544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GB" sz="2000" b="0" kern="0" dirty="0" smtClean="0">
                <a:solidFill>
                  <a:srgbClr val="00B050"/>
                </a:solidFill>
              </a:rPr>
              <a:t>Git</a:t>
            </a:r>
          </a:p>
          <a:p>
            <a:pPr marL="0" indent="0">
              <a:buNone/>
            </a:pPr>
            <a:r>
              <a:rPr lang="en-GB" sz="2000" b="0" kern="0" dirty="0" smtClean="0">
                <a:solidFill>
                  <a:srgbClr val="00B050"/>
                </a:solidFill>
              </a:rPr>
              <a:t>Cloud based</a:t>
            </a:r>
          </a:p>
          <a:p>
            <a:pPr marL="0" indent="0">
              <a:buNone/>
            </a:pPr>
            <a:endParaRPr lang="en-GB" sz="2000" b="0" kern="0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GB" sz="2000" b="0" kern="0" dirty="0" err="1" smtClean="0">
                <a:solidFill>
                  <a:srgbClr val="00B050"/>
                </a:solidFill>
              </a:rPr>
              <a:t>Github</a:t>
            </a:r>
            <a:endParaRPr lang="en-GB" sz="2000" b="0" kern="0" dirty="0" smtClean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GB" sz="2000" b="0" kern="0" dirty="0" smtClean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GB" sz="2000" b="0" kern="0" dirty="0" smtClean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GB" sz="2000" b="0" kern="0" dirty="0" smtClean="0">
                <a:solidFill>
                  <a:srgbClr val="00B050"/>
                </a:solidFill>
              </a:rPr>
              <a:t>Jenkins</a:t>
            </a:r>
          </a:p>
          <a:p>
            <a:pPr marL="0" indent="0">
              <a:buNone/>
            </a:pPr>
            <a:endParaRPr lang="en-GB" sz="2000" b="0" kern="0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GB" sz="2000" b="0" kern="0" dirty="0" smtClean="0">
                <a:solidFill>
                  <a:srgbClr val="00B050"/>
                </a:solidFill>
              </a:rPr>
              <a:t>Yes please</a:t>
            </a:r>
          </a:p>
          <a:p>
            <a:pPr marL="0" indent="0">
              <a:buNone/>
            </a:pPr>
            <a:endParaRPr lang="en-GB" sz="2000" b="0" kern="0" dirty="0" smtClean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GB" sz="2000" b="0" kern="0" dirty="0">
              <a:solidFill>
                <a:srgbClr val="00B050"/>
              </a:solidFill>
            </a:endParaRPr>
          </a:p>
          <a:p>
            <a:pPr marL="0" indent="0">
              <a:buNone/>
            </a:pPr>
            <a:r>
              <a:rPr lang="en-GB" sz="2000" b="0" kern="0" dirty="0" smtClean="0">
                <a:solidFill>
                  <a:srgbClr val="00B050"/>
                </a:solidFill>
              </a:rPr>
              <a:t>Cross-platform (CPACK)</a:t>
            </a:r>
            <a:endParaRPr lang="en-GB" sz="2000" b="0" kern="0" dirty="0">
              <a:solidFill>
                <a:srgbClr val="00B050"/>
              </a:solidFill>
            </a:endParaRPr>
          </a:p>
          <a:p>
            <a:pPr marL="0" indent="0">
              <a:buNone/>
            </a:pPr>
            <a:endParaRPr lang="en-GB" sz="2000" b="0" kern="0" dirty="0" smtClean="0"/>
          </a:p>
        </p:txBody>
      </p:sp>
    </p:spTree>
    <p:extLst>
      <p:ext uri="{BB962C8B-B14F-4D97-AF65-F5344CB8AC3E}">
        <p14:creationId xmlns:p14="http://schemas.microsoft.com/office/powerpoint/2010/main" val="360478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Software development </a:t>
            </a:r>
            <a:r>
              <a:rPr lang="en-GB" sz="2800" b="0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- Mantid</a:t>
            </a:r>
            <a:endParaRPr lang="en-GB" sz="2800" b="0" kern="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Content Placeholder 5"/>
          <p:cNvSpPr txBox="1">
            <a:spLocks/>
          </p:cNvSpPr>
          <p:nvPr/>
        </p:nvSpPr>
        <p:spPr>
          <a:xfrm>
            <a:off x="395536" y="1527968"/>
            <a:ext cx="8229600" cy="4205288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sz="2200" b="0" kern="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Continuous build and testing</a:t>
            </a:r>
          </a:p>
          <a:p>
            <a:pPr lvl="1"/>
            <a:r>
              <a:rPr lang="en-GB" sz="1800" b="0" kern="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20+ build servers managed through Jenkins</a:t>
            </a:r>
          </a:p>
          <a:p>
            <a:pPr lvl="1"/>
            <a:r>
              <a:rPr lang="en-GB" sz="1800" b="0" kern="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Static code analysis</a:t>
            </a:r>
          </a:p>
          <a:p>
            <a:pPr lvl="1"/>
            <a:r>
              <a:rPr lang="en-GB" sz="1800" b="0" kern="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 8,500 automated unit tests</a:t>
            </a:r>
          </a:p>
          <a:p>
            <a:pPr lvl="1"/>
            <a:r>
              <a:rPr lang="en-GB" sz="1800" b="0" kern="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Almost 300 automated system tests</a:t>
            </a:r>
          </a:p>
          <a:p>
            <a:r>
              <a:rPr lang="en-GB" sz="2000" b="0" kern="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Comprehensive documentation</a:t>
            </a:r>
          </a:p>
          <a:p>
            <a:pPr lvl="1"/>
            <a:r>
              <a:rPr lang="en-GB" sz="1800" b="0" kern="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Including 675 automated tests on included scripts</a:t>
            </a:r>
          </a:p>
          <a:p>
            <a:pPr lvl="1"/>
            <a:r>
              <a:rPr lang="en-GB" sz="1800" b="0" kern="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 online and installed with Mantid</a:t>
            </a:r>
          </a:p>
        </p:txBody>
      </p:sp>
      <p:pic>
        <p:nvPicPr>
          <p:cNvPr id="5" name="Picture 6" descr="http://www.molecularecologist.com/wp-content/uploads/2013/11/github-logo.jpg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21586" y="908720"/>
            <a:ext cx="2297832" cy="153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8" descr="http://codurance.com/assets/img/custom/blog/jenkinsPost/jenkins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6296" y="1605683"/>
            <a:ext cx="1912059" cy="19120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10" descr="https://encrypted-tbn1.gstatic.com/images?q=tbn:ANd9GcSnXguFKGY0ka6AMgWP8PRReVDTmDtmpNGUqw0sFqw886cL0CDVWw"/>
          <p:cNvPicPr>
            <a:picLocks noChangeAspect="1" noChangeArrowheads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2" y="3356992"/>
            <a:ext cx="2617386" cy="811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4" descr="Integrating Sphinx documentation into a Pyramid application"/>
          <p:cNvPicPr>
            <a:picLocks noChangeAspect="1" noChangeArrowheads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92280" y="4293096"/>
            <a:ext cx="1442537" cy="1442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5797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GB" sz="2800" b="0" kern="0" dirty="0" smtClean="0"/>
              <a:t>       STFC contributing broader: Tasks 10.2-4</a:t>
            </a:r>
            <a:endParaRPr lang="en-GB" sz="2800" b="0" kern="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57200" y="836712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smtClean="0"/>
              <a:t>Visualisation</a:t>
            </a:r>
          </a:p>
          <a:p>
            <a:endParaRPr lang="en-GB" b="0" kern="0" dirty="0" smtClean="0"/>
          </a:p>
          <a:p>
            <a:r>
              <a:rPr lang="en-GB" b="0" kern="0" dirty="0" smtClean="0"/>
              <a:t>Fitting</a:t>
            </a:r>
          </a:p>
          <a:p>
            <a:endParaRPr lang="en-GB" b="0" kern="0" dirty="0" smtClean="0"/>
          </a:p>
          <a:p>
            <a:r>
              <a:rPr lang="en-GB" b="0" kern="0" dirty="0" smtClean="0"/>
              <a:t>Interoperability of software</a:t>
            </a:r>
            <a:endParaRPr lang="en-GB" b="0" kern="0" dirty="0"/>
          </a:p>
          <a:p>
            <a:endParaRPr lang="en-GB" b="0" kern="0" dirty="0" smtClean="0"/>
          </a:p>
          <a:p>
            <a:pPr marL="0" indent="0">
              <a:buNone/>
            </a:pPr>
            <a:endParaRPr lang="en-GB" b="0" kern="0" dirty="0"/>
          </a:p>
          <a:p>
            <a:endParaRPr lang="en-GB" b="0" kern="0" dirty="0"/>
          </a:p>
          <a:p>
            <a:endParaRPr lang="en-GB" b="0" kern="0" dirty="0" smtClean="0"/>
          </a:p>
          <a:p>
            <a:endParaRPr lang="en-GB" b="0" kern="0" dirty="0"/>
          </a:p>
        </p:txBody>
      </p:sp>
    </p:spTree>
    <p:extLst>
      <p:ext uri="{BB962C8B-B14F-4D97-AF65-F5344CB8AC3E}">
        <p14:creationId xmlns:p14="http://schemas.microsoft.com/office/powerpoint/2010/main" val="1427422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GB" sz="2800" b="0" kern="0" dirty="0"/>
              <a:t>       </a:t>
            </a:r>
            <a:r>
              <a:rPr lang="en-GB" sz="2800" b="0" kern="0" dirty="0" smtClean="0"/>
              <a:t>Challenges facing MD visualisation</a:t>
            </a:r>
            <a:endParaRPr lang="en-GB" sz="2800" b="0" kern="0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836712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/>
              <a:t>Visualize massive data sets in </a:t>
            </a:r>
            <a:r>
              <a:rPr lang="en-GB" b="0" kern="0" dirty="0" smtClean="0"/>
              <a:t>n-dimensions</a:t>
            </a:r>
          </a:p>
          <a:p>
            <a:r>
              <a:rPr lang="en-GB" b="0" kern="0" dirty="0" smtClean="0"/>
              <a:t>Efficiently </a:t>
            </a:r>
            <a:r>
              <a:rPr lang="en-GB" b="0" kern="0" dirty="0"/>
              <a:t>handle sparse as well as dense n-dimensional data</a:t>
            </a:r>
          </a:p>
          <a:p>
            <a:r>
              <a:rPr lang="en-GB" b="0" kern="0" dirty="0"/>
              <a:t>Operate on such data very </a:t>
            </a:r>
            <a:r>
              <a:rPr lang="en-GB" b="0" kern="0" dirty="0" smtClean="0"/>
              <a:t>quickly</a:t>
            </a:r>
          </a:p>
          <a:p>
            <a:r>
              <a:rPr lang="en-GB" b="0" kern="0" dirty="0" smtClean="0"/>
              <a:t>Usability / customisability for different techniques</a:t>
            </a:r>
          </a:p>
          <a:p>
            <a:r>
              <a:rPr lang="en-GB" b="0" kern="0" dirty="0" smtClean="0"/>
              <a:t>Simulation </a:t>
            </a:r>
            <a:r>
              <a:rPr lang="en-GB" b="0" kern="0" dirty="0"/>
              <a:t>and fitting</a:t>
            </a:r>
          </a:p>
          <a:p>
            <a:endParaRPr lang="en-GB" b="0" kern="0" dirty="0" smtClean="0"/>
          </a:p>
          <a:p>
            <a:pPr marL="0" indent="0">
              <a:buNone/>
            </a:pPr>
            <a:endParaRPr lang="en-GB" b="0" kern="0" dirty="0"/>
          </a:p>
          <a:p>
            <a:endParaRPr lang="en-GB" b="0" kern="0" dirty="0"/>
          </a:p>
          <a:p>
            <a:endParaRPr lang="en-GB" b="0" kern="0" dirty="0" smtClean="0"/>
          </a:p>
          <a:p>
            <a:endParaRPr lang="en-GB" b="0" kern="0" dirty="0"/>
          </a:p>
        </p:txBody>
      </p:sp>
    </p:spTree>
    <p:extLst>
      <p:ext uri="{BB962C8B-B14F-4D97-AF65-F5344CB8AC3E}">
        <p14:creationId xmlns:p14="http://schemas.microsoft.com/office/powerpoint/2010/main" val="159746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In-situ </a:t>
            </a:r>
            <a:r>
              <a:rPr lang="en-GB" dirty="0" err="1" smtClean="0"/>
              <a:t>rebinning</a:t>
            </a:r>
            <a:endParaRPr lang="en-GB" dirty="0"/>
          </a:p>
        </p:txBody>
      </p:sp>
      <p:pic>
        <p:nvPicPr>
          <p:cNvPr id="3" name="Content Placeholder 3" descr="Screen Shot 2015-06-24 at 16.26.19.png"/>
          <p:cNvPicPr>
            <a:picLocks noGrp="1"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1166019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742142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YFeO3 magnetic scattering</a:t>
            </a:r>
            <a:endParaRPr lang="en-GB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6" y="1196752"/>
            <a:ext cx="6044883" cy="41764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01654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Inspecting peak integration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7644" y="1165924"/>
            <a:ext cx="6408712" cy="4526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148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GB" sz="2800" b="0" kern="0" dirty="0"/>
              <a:t>       </a:t>
            </a:r>
            <a:r>
              <a:rPr lang="en-GB" sz="2800" b="0" kern="0" dirty="0" smtClean="0"/>
              <a:t>Challenges facing fitting</a:t>
            </a:r>
            <a:endParaRPr lang="en-GB" sz="2800" b="0" kern="0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836712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smtClean="0"/>
              <a:t>Usability</a:t>
            </a:r>
          </a:p>
          <a:p>
            <a:r>
              <a:rPr lang="en-GB" b="0" kern="0" dirty="0"/>
              <a:t>S</a:t>
            </a:r>
            <a:r>
              <a:rPr lang="en-GB" b="0" kern="0" dirty="0" smtClean="0"/>
              <a:t>ome documentation aspects missing</a:t>
            </a:r>
            <a:endParaRPr lang="en-GB" b="0" kern="0" dirty="0"/>
          </a:p>
          <a:p>
            <a:r>
              <a:rPr lang="en-GB" b="0" kern="0" dirty="0"/>
              <a:t>F</a:t>
            </a:r>
            <a:r>
              <a:rPr lang="en-GB" b="0" kern="0" dirty="0" smtClean="0"/>
              <a:t>itting large number of datasets simultaneously</a:t>
            </a:r>
          </a:p>
          <a:p>
            <a:r>
              <a:rPr lang="en-GB" b="0" kern="0" dirty="0" smtClean="0"/>
              <a:t>Better minimizers</a:t>
            </a:r>
          </a:p>
          <a:p>
            <a:endParaRPr lang="en-GB" b="0" kern="0" dirty="0" smtClean="0"/>
          </a:p>
          <a:p>
            <a:pPr marL="0" indent="0">
              <a:buNone/>
            </a:pPr>
            <a:endParaRPr lang="en-GB" b="0" kern="0" dirty="0"/>
          </a:p>
          <a:p>
            <a:endParaRPr lang="en-GB" b="0" kern="0" dirty="0"/>
          </a:p>
          <a:p>
            <a:endParaRPr lang="en-GB" b="0" kern="0" dirty="0" smtClean="0"/>
          </a:p>
          <a:p>
            <a:endParaRPr lang="en-GB" b="0" kern="0" dirty="0"/>
          </a:p>
        </p:txBody>
      </p:sp>
    </p:spTree>
    <p:extLst>
      <p:ext uri="{BB962C8B-B14F-4D97-AF65-F5344CB8AC3E}">
        <p14:creationId xmlns:p14="http://schemas.microsoft.com/office/powerpoint/2010/main" val="2371233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8" name="Picture 4" descr="File:Instrument View unwrapping and Pick mod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3671663"/>
            <a:ext cx="3921082" cy="2205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022" y="1303119"/>
            <a:ext cx="3105842" cy="973753"/>
          </a:xfrm>
        </p:spPr>
        <p:txBody>
          <a:bodyPr>
            <a:normAutofit/>
          </a:bodyPr>
          <a:lstStyle/>
          <a:p>
            <a:r>
              <a:rPr lang="en-GB" sz="2400" dirty="0" smtClean="0"/>
              <a:t>The Mantid Project</a:t>
            </a:r>
            <a:endParaRPr lang="en-GB" sz="2400" dirty="0"/>
          </a:p>
        </p:txBody>
      </p:sp>
      <p:pic>
        <p:nvPicPr>
          <p:cNvPr id="6146" name="Picture 2" descr="File:Instrument view GEM and scripting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6056" y="1424743"/>
            <a:ext cx="3921082" cy="22056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File:Vates Images.png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013" r="5188" b="52080"/>
          <a:stretch/>
        </p:blipFill>
        <p:spPr bwMode="auto">
          <a:xfrm>
            <a:off x="3065293" y="926269"/>
            <a:ext cx="2010763" cy="1433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9" name="Picture 3" descr="C:\Mantid\Documents\Images\Ornl_hfir_sns_logo_vertical.pn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6042303"/>
            <a:ext cx="1344613" cy="665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:\Mantid\Documents\Images\ess_logo_transparent.p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1217" y="6021288"/>
            <a:ext cx="1368152" cy="7270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1" name="Picture 5" descr="C:\Mantid\Documents\Images\Tessella_Logo - Transparent.gif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6093296"/>
            <a:ext cx="1623446" cy="647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3"/>
          <p:cNvSpPr txBox="1">
            <a:spLocks noChangeArrowheads="1"/>
          </p:cNvSpPr>
          <p:nvPr/>
        </p:nvSpPr>
        <p:spPr>
          <a:xfrm>
            <a:off x="251520" y="2132856"/>
            <a:ext cx="4824536" cy="3909447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GB" sz="20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Aims</a:t>
            </a:r>
            <a:endParaRPr lang="en-GB" sz="2000" kern="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en-GB" sz="1600" b="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Data reduction/analysis framework for neutron scattering and muon </a:t>
            </a:r>
            <a:r>
              <a:rPr lang="en-GB" sz="1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experiments</a:t>
            </a:r>
            <a:endParaRPr lang="en-GB" sz="1600" b="0" kern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200150" lvl="2" indent="-285750">
              <a:lnSpc>
                <a:spcPct val="9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en-GB" sz="1600" b="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Cross-platform</a:t>
            </a:r>
          </a:p>
          <a:p>
            <a:pPr marL="1200150" lvl="2" indent="-285750">
              <a:lnSpc>
                <a:spcPct val="9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en-GB" sz="1600" b="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Easily </a:t>
            </a:r>
            <a:r>
              <a:rPr lang="en-GB" sz="1600" b="0" kern="0" dirty="0">
                <a:latin typeface="Arial" panose="020B0604020202020204" pitchFamily="34" charset="0"/>
                <a:cs typeface="Arial" panose="020B0604020202020204" pitchFamily="34" charset="0"/>
              </a:rPr>
              <a:t>extensible</a:t>
            </a:r>
          </a:p>
          <a:p>
            <a:pPr marL="1200150" lvl="2" indent="-285750">
              <a:lnSpc>
                <a:spcPct val="9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en-GB" sz="1600" b="0" kern="0" dirty="0">
                <a:latin typeface="Arial" panose="020B0604020202020204" pitchFamily="34" charset="0"/>
                <a:cs typeface="Arial" panose="020B0604020202020204" pitchFamily="34" charset="0"/>
              </a:rPr>
              <a:t>Freely </a:t>
            </a:r>
            <a:r>
              <a:rPr lang="en-GB" sz="1600" b="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redistributable</a:t>
            </a:r>
          </a:p>
          <a:p>
            <a:pPr marL="1200150" lvl="2" indent="-285750">
              <a:lnSpc>
                <a:spcPct val="9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en-GB" sz="1600" b="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Open source</a:t>
            </a:r>
          </a:p>
          <a:p>
            <a:pPr marL="1200150" lvl="2" indent="-285750">
              <a:lnSpc>
                <a:spcPct val="90000"/>
              </a:lnSpc>
              <a:spcBef>
                <a:spcPct val="20000"/>
              </a:spcBef>
              <a:buFontTx/>
              <a:buChar char="–"/>
              <a:defRPr/>
            </a:pPr>
            <a:endParaRPr lang="en-GB" sz="1600" b="0" kern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r>
              <a:rPr lang="en-GB" sz="20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Adoption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en-GB" sz="1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3(4) Partner Facilities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en-GB" sz="1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9(8) </a:t>
            </a:r>
            <a:r>
              <a:rPr lang="en-GB" sz="1600" kern="0" dirty="0">
                <a:latin typeface="Arial" panose="020B0604020202020204" pitchFamily="34" charset="0"/>
                <a:cs typeface="Arial" panose="020B0604020202020204" pitchFamily="34" charset="0"/>
              </a:rPr>
              <a:t>Contributing </a:t>
            </a:r>
            <a:r>
              <a:rPr lang="en-GB" sz="1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Organisation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  <a:defRPr/>
            </a:pPr>
            <a:r>
              <a:rPr lang="en-GB" sz="1600" kern="0" dirty="0" smtClean="0">
                <a:latin typeface="Arial" panose="020B0604020202020204" pitchFamily="34" charset="0"/>
                <a:cs typeface="Arial" panose="020B0604020202020204" pitchFamily="34" charset="0"/>
              </a:rPr>
              <a:t>In use on 52 instruments worldwide</a:t>
            </a:r>
          </a:p>
          <a:p>
            <a:pPr marL="800100" lvl="1" indent="-342900">
              <a:lnSpc>
                <a:spcPct val="90000"/>
              </a:lnSpc>
              <a:spcBef>
                <a:spcPct val="20000"/>
              </a:spcBef>
              <a:buFontTx/>
              <a:buChar char="•"/>
              <a:defRPr/>
            </a:pPr>
            <a:endParaRPr lang="en-GB" sz="2400" kern="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1" name="Picture 5" descr="Mantid Logo Transparent.png"/>
          <p:cNvPicPr>
            <a:picLocks noChangeAspect="1"/>
          </p:cNvPicPr>
          <p:nvPr/>
        </p:nvPicPr>
        <p:blipFill>
          <a:blip r:embed="rId9" cstate="screen"/>
          <a:srcRect/>
          <a:stretch>
            <a:fillRect/>
          </a:stretch>
        </p:blipFill>
        <p:spPr bwMode="auto">
          <a:xfrm>
            <a:off x="251520" y="-99392"/>
            <a:ext cx="2483768" cy="1349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3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In one slide Mantid</a:t>
            </a:r>
          </a:p>
        </p:txBody>
      </p:sp>
    </p:spTree>
    <p:extLst>
      <p:ext uri="{BB962C8B-B14F-4D97-AF65-F5344CB8AC3E}">
        <p14:creationId xmlns:p14="http://schemas.microsoft.com/office/powerpoint/2010/main" val="320305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GB" sz="2800" b="0" kern="0" dirty="0"/>
              <a:t>       </a:t>
            </a:r>
            <a:r>
              <a:rPr lang="en-GB" sz="2800" b="0" kern="0" dirty="0" smtClean="0"/>
              <a:t>    Interoperability project planned</a:t>
            </a:r>
            <a:endParaRPr lang="en-GB" sz="2800" b="0" kern="0" dirty="0"/>
          </a:p>
        </p:txBody>
      </p:sp>
      <p:grpSp>
        <p:nvGrpSpPr>
          <p:cNvPr id="38" name="Group 37"/>
          <p:cNvGrpSpPr/>
          <p:nvPr/>
        </p:nvGrpSpPr>
        <p:grpSpPr>
          <a:xfrm>
            <a:off x="635483" y="3234462"/>
            <a:ext cx="6862954" cy="2066746"/>
            <a:chOff x="877398" y="4149080"/>
            <a:chExt cx="6862954" cy="2066746"/>
          </a:xfrm>
        </p:grpSpPr>
        <p:sp>
          <p:nvSpPr>
            <p:cNvPr id="39" name="Rectangle 38"/>
            <p:cNvSpPr/>
            <p:nvPr/>
          </p:nvSpPr>
          <p:spPr>
            <a:xfrm>
              <a:off x="877398" y="4149080"/>
              <a:ext cx="6862954" cy="2066746"/>
            </a:xfrm>
            <a:prstGeom prst="rect">
              <a:avLst/>
            </a:prstGeom>
            <a:noFill/>
            <a:ln w="12700" cap="flat" cmpd="sng" algn="ctr">
              <a:solidFill>
                <a:srgbClr val="4F81BD">
                  <a:shade val="50000"/>
                </a:srgbClr>
              </a:solidFill>
              <a:prstDash val="sysDot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000784" y="5003884"/>
              <a:ext cx="1687963" cy="338554"/>
            </a:xfrm>
            <a:prstGeom prst="rect">
              <a:avLst/>
            </a:prstGeom>
            <a:noFill/>
            <a:ln>
              <a:solidFill>
                <a:srgbClr val="4F81BD">
                  <a:shade val="50000"/>
                </a:srgbClr>
              </a:solidFill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Simulated Spectra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1000784" y="4316142"/>
              <a:ext cx="3700180" cy="338554"/>
            </a:xfrm>
            <a:prstGeom prst="rect">
              <a:avLst/>
            </a:prstGeom>
            <a:noFill/>
            <a:ln>
              <a:solidFill>
                <a:srgbClr val="4F81BD">
                  <a:shade val="50000"/>
                </a:srgbClr>
              </a:solidFill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Quantum/Dipole Field subroutine libraries</a:t>
              </a:r>
            </a:p>
          </p:txBody>
        </p:sp>
        <p:cxnSp>
          <p:nvCxnSpPr>
            <p:cNvPr id="42" name="Straight Arrow Connector 41"/>
            <p:cNvCxnSpPr>
              <a:endCxn id="40" idx="0"/>
            </p:cNvCxnSpPr>
            <p:nvPr/>
          </p:nvCxnSpPr>
          <p:spPr>
            <a:xfrm>
              <a:off x="1844765" y="4654696"/>
              <a:ext cx="1" cy="349188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cxnSp>
          <p:nvCxnSpPr>
            <p:cNvPr id="43" name="Straight Connector 42"/>
            <p:cNvCxnSpPr/>
            <p:nvPr/>
          </p:nvCxnSpPr>
          <p:spPr>
            <a:xfrm>
              <a:off x="4860032" y="4149080"/>
              <a:ext cx="0" cy="1728192"/>
            </a:xfrm>
            <a:prstGeom prst="line">
              <a:avLst/>
            </a:prstGeom>
            <a:noFill/>
            <a:ln w="12700" cap="flat" cmpd="sng" algn="ctr">
              <a:solidFill>
                <a:srgbClr val="4F81BD">
                  <a:shade val="95000"/>
                  <a:satMod val="105000"/>
                </a:srgbClr>
              </a:solidFill>
              <a:prstDash val="sysDot"/>
            </a:ln>
            <a:effectLst/>
          </p:spPr>
        </p:cxnSp>
        <p:sp>
          <p:nvSpPr>
            <p:cNvPr id="44" name="TextBox 43"/>
            <p:cNvSpPr txBox="1"/>
            <p:nvPr/>
          </p:nvSpPr>
          <p:spPr>
            <a:xfrm>
              <a:off x="5438211" y="4316142"/>
              <a:ext cx="1706621" cy="338554"/>
            </a:xfrm>
            <a:prstGeom prst="rect">
              <a:avLst/>
            </a:prstGeom>
            <a:noFill/>
            <a:ln>
              <a:solidFill>
                <a:srgbClr val="4F81BD">
                  <a:shade val="50000"/>
                </a:srgbClr>
              </a:solidFill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Visualisation Tools</a:t>
              </a: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4991183" y="5003884"/>
              <a:ext cx="2599301" cy="584775"/>
            </a:xfrm>
            <a:prstGeom prst="rect">
              <a:avLst/>
            </a:prstGeom>
            <a:noFill/>
            <a:ln>
              <a:solidFill>
                <a:srgbClr val="4F81BD">
                  <a:shade val="50000"/>
                </a:srgbClr>
              </a:solidFill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Explore candidate muon site,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Spin density, </a:t>
              </a:r>
              <a:r>
                <a:rPr kumimoji="0" lang="en-GB" sz="16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etc</a:t>
              </a:r>
              <a:endParaRPr kumimoji="0" lang="en-GB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46" name="Straight Arrow Connector 45"/>
            <p:cNvCxnSpPr>
              <a:stCxn id="44" idx="2"/>
              <a:endCxn id="45" idx="0"/>
            </p:cNvCxnSpPr>
            <p:nvPr/>
          </p:nvCxnSpPr>
          <p:spPr>
            <a:xfrm flipH="1">
              <a:off x="6290834" y="4654696"/>
              <a:ext cx="688" cy="349188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cxnSp>
          <p:nvCxnSpPr>
            <p:cNvPr id="47" name="Straight Connector 46"/>
            <p:cNvCxnSpPr/>
            <p:nvPr/>
          </p:nvCxnSpPr>
          <p:spPr>
            <a:xfrm>
              <a:off x="877398" y="5877272"/>
              <a:ext cx="6862954" cy="0"/>
            </a:xfrm>
            <a:prstGeom prst="line">
              <a:avLst/>
            </a:prstGeom>
            <a:noFill/>
            <a:ln w="12700" cap="flat" cmpd="sng" algn="ctr">
              <a:solidFill>
                <a:srgbClr val="4F81BD">
                  <a:shade val="95000"/>
                  <a:satMod val="105000"/>
                </a:srgbClr>
              </a:solidFill>
              <a:prstDash val="sysDot"/>
            </a:ln>
            <a:effectLst/>
          </p:spPr>
        </p:cxnSp>
        <p:sp>
          <p:nvSpPr>
            <p:cNvPr id="48" name="TextBox 47"/>
            <p:cNvSpPr txBox="1"/>
            <p:nvPr/>
          </p:nvSpPr>
          <p:spPr>
            <a:xfrm>
              <a:off x="3556996" y="5003884"/>
              <a:ext cx="1143968" cy="338554"/>
            </a:xfrm>
            <a:prstGeom prst="rect">
              <a:avLst/>
            </a:prstGeom>
            <a:noFill/>
            <a:ln>
              <a:solidFill>
                <a:srgbClr val="4F81BD">
                  <a:shade val="95000"/>
                  <a:satMod val="105000"/>
                </a:srgbClr>
              </a:solidFill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Data Fitting</a:t>
              </a:r>
            </a:p>
          </p:txBody>
        </p:sp>
        <p:cxnSp>
          <p:nvCxnSpPr>
            <p:cNvPr id="49" name="Straight Arrow Connector 48"/>
            <p:cNvCxnSpPr>
              <a:endCxn id="48" idx="0"/>
            </p:cNvCxnSpPr>
            <p:nvPr/>
          </p:nvCxnSpPr>
          <p:spPr>
            <a:xfrm>
              <a:off x="4128980" y="4654696"/>
              <a:ext cx="0" cy="349188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headEnd type="arrow"/>
              <a:tailEnd type="none"/>
            </a:ln>
            <a:effectLst/>
          </p:spPr>
        </p:cxnSp>
        <p:cxnSp>
          <p:nvCxnSpPr>
            <p:cNvPr id="50" name="Straight Arrow Connector 49"/>
            <p:cNvCxnSpPr>
              <a:stCxn id="40" idx="3"/>
              <a:endCxn id="48" idx="1"/>
            </p:cNvCxnSpPr>
            <p:nvPr/>
          </p:nvCxnSpPr>
          <p:spPr>
            <a:xfrm>
              <a:off x="2688747" y="5173161"/>
              <a:ext cx="868249" cy="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headEnd type="none"/>
              <a:tailEnd type="arrow"/>
            </a:ln>
            <a:effectLst/>
          </p:spPr>
        </p:cxnSp>
        <p:sp>
          <p:nvSpPr>
            <p:cNvPr id="51" name="TextBox 50"/>
            <p:cNvSpPr txBox="1"/>
            <p:nvPr/>
          </p:nvSpPr>
          <p:spPr>
            <a:xfrm>
              <a:off x="899592" y="5877272"/>
              <a:ext cx="787395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Mantid</a:t>
              </a: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635483" y="1436988"/>
            <a:ext cx="4113785" cy="1509441"/>
            <a:chOff x="877398" y="2351606"/>
            <a:chExt cx="4113785" cy="1509441"/>
          </a:xfrm>
        </p:grpSpPr>
        <p:sp>
          <p:nvSpPr>
            <p:cNvPr id="53" name="Rectangle 52"/>
            <p:cNvSpPr/>
            <p:nvPr/>
          </p:nvSpPr>
          <p:spPr>
            <a:xfrm>
              <a:off x="877398" y="2351606"/>
              <a:ext cx="4104456" cy="1509441"/>
            </a:xfrm>
            <a:prstGeom prst="rect">
              <a:avLst/>
            </a:prstGeom>
            <a:noFill/>
            <a:ln w="12700" cap="flat" cmpd="sng" algn="ctr">
              <a:solidFill>
                <a:srgbClr val="4F81BD">
                  <a:shade val="50000"/>
                </a:srgbClr>
              </a:solidFill>
              <a:prstDash val="sysDot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800" b="0" i="0" u="none" strike="noStrike" kern="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483767" y="2423615"/>
              <a:ext cx="1035733" cy="338554"/>
            </a:xfrm>
            <a:prstGeom prst="rect">
              <a:avLst/>
            </a:prstGeom>
            <a:noFill/>
            <a:ln>
              <a:solidFill>
                <a:srgbClr val="4F81BD">
                  <a:shade val="50000"/>
                </a:srgbClr>
              </a:solidFill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DFT codes</a:t>
              </a:r>
              <a:endParaRPr kumimoji="0" lang="en-GB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1030678" y="2996952"/>
              <a:ext cx="1529586" cy="338554"/>
            </a:xfrm>
            <a:prstGeom prst="rect">
              <a:avLst/>
            </a:prstGeom>
            <a:noFill/>
            <a:ln>
              <a:solidFill>
                <a:srgbClr val="4F81BD">
                  <a:shade val="50000"/>
                </a:srgbClr>
              </a:solidFill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Site Information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613702" y="2996952"/>
              <a:ext cx="1212191" cy="338554"/>
            </a:xfrm>
            <a:prstGeom prst="rect">
              <a:avLst/>
            </a:prstGeom>
            <a:noFill/>
            <a:ln>
              <a:solidFill>
                <a:srgbClr val="4F81BD">
                  <a:shade val="50000"/>
                </a:srgbClr>
              </a:solidFill>
            </a:ln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GB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</a:rPr>
                <a:t>Spin Density</a:t>
              </a:r>
            </a:p>
          </p:txBody>
        </p:sp>
        <p:cxnSp>
          <p:nvCxnSpPr>
            <p:cNvPr id="57" name="Straight Arrow Connector 56"/>
            <p:cNvCxnSpPr>
              <a:stCxn id="54" idx="1"/>
              <a:endCxn id="55" idx="0"/>
            </p:cNvCxnSpPr>
            <p:nvPr/>
          </p:nvCxnSpPr>
          <p:spPr>
            <a:xfrm flipH="1">
              <a:off x="1795471" y="2592892"/>
              <a:ext cx="688296" cy="40406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cxnSp>
          <p:nvCxnSpPr>
            <p:cNvPr id="58" name="Straight Arrow Connector 57"/>
            <p:cNvCxnSpPr>
              <a:stCxn id="54" idx="3"/>
              <a:endCxn id="56" idx="0"/>
            </p:cNvCxnSpPr>
            <p:nvPr/>
          </p:nvCxnSpPr>
          <p:spPr>
            <a:xfrm>
              <a:off x="3519500" y="2592892"/>
              <a:ext cx="700298" cy="404060"/>
            </a:xfrm>
            <a:prstGeom prst="straightConnector1">
              <a:avLst/>
            </a:prstGeom>
            <a:noFill/>
            <a:ln w="9525" cap="flat" cmpd="sng" algn="ctr">
              <a:solidFill>
                <a:srgbClr val="4F81BD">
                  <a:shade val="95000"/>
                  <a:satMod val="105000"/>
                </a:srgbClr>
              </a:solidFill>
              <a:prstDash val="solid"/>
              <a:tailEnd type="arrow"/>
            </a:ln>
            <a:effectLst/>
          </p:spPr>
        </p:cxnSp>
        <p:sp>
          <p:nvSpPr>
            <p:cNvPr id="59" name="TextBox 58"/>
            <p:cNvSpPr txBox="1"/>
            <p:nvPr/>
          </p:nvSpPr>
          <p:spPr>
            <a:xfrm>
              <a:off x="877398" y="3522493"/>
              <a:ext cx="184731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GB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endParaRPr>
            </a:p>
          </p:txBody>
        </p:sp>
        <p:cxnSp>
          <p:nvCxnSpPr>
            <p:cNvPr id="60" name="Straight Connector 59"/>
            <p:cNvCxnSpPr/>
            <p:nvPr/>
          </p:nvCxnSpPr>
          <p:spPr>
            <a:xfrm>
              <a:off x="877398" y="3522493"/>
              <a:ext cx="4113785" cy="0"/>
            </a:xfrm>
            <a:prstGeom prst="line">
              <a:avLst/>
            </a:prstGeom>
            <a:noFill/>
            <a:ln w="12700" cap="flat" cmpd="sng" algn="ctr">
              <a:solidFill>
                <a:srgbClr val="4F81BD">
                  <a:shade val="95000"/>
                  <a:satMod val="105000"/>
                </a:srgbClr>
              </a:solidFill>
              <a:prstDash val="sysDot"/>
            </a:ln>
            <a:effectLst/>
          </p:spPr>
        </p:cxnSp>
      </p:grpSp>
      <p:sp>
        <p:nvSpPr>
          <p:cNvPr id="63" name="Up-Down Arrow 62"/>
          <p:cNvSpPr/>
          <p:nvPr/>
        </p:nvSpPr>
        <p:spPr>
          <a:xfrm>
            <a:off x="2633181" y="2853232"/>
            <a:ext cx="253073" cy="454652"/>
          </a:xfrm>
          <a:prstGeom prst="upDownArrow">
            <a:avLst/>
          </a:prstGeom>
          <a:noFill/>
          <a:ln w="127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Left-Right Arrow 26"/>
          <p:cNvSpPr/>
          <p:nvPr/>
        </p:nvSpPr>
        <p:spPr>
          <a:xfrm>
            <a:off x="7093033" y="3645024"/>
            <a:ext cx="837451" cy="360040"/>
          </a:xfrm>
          <a:prstGeom prst="leftRightArrow">
            <a:avLst/>
          </a:prstGeom>
          <a:noFill/>
          <a:ln w="12700" cap="flat" cmpd="sng" algn="ctr">
            <a:solidFill>
              <a:srgbClr val="4F81BD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1800" b="0" i="0" u="none" strike="noStrike" kern="0" cap="none" spc="0" normalizeH="0" baseline="0" noProof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8002493" y="3655767"/>
            <a:ext cx="961995" cy="338554"/>
          </a:xfrm>
          <a:prstGeom prst="rect">
            <a:avLst/>
          </a:prstGeom>
          <a:noFill/>
          <a:ln>
            <a:solidFill>
              <a:srgbClr val="4F81BD">
                <a:shade val="50000"/>
              </a:srgbClr>
            </a:solidFill>
          </a:ln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600" b="0" i="0" u="none" strike="noStrike" kern="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</a:rPr>
              <a:t>Neutrons</a:t>
            </a:r>
          </a:p>
        </p:txBody>
      </p:sp>
      <p:sp>
        <p:nvSpPr>
          <p:cNvPr id="3" name="Rectangle 2"/>
          <p:cNvSpPr/>
          <p:nvPr/>
        </p:nvSpPr>
        <p:spPr bwMode="auto">
          <a:xfrm>
            <a:off x="4690125" y="3008550"/>
            <a:ext cx="4346371" cy="236466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Lucida San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7555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28" grpId="0" animBg="1"/>
      <p:bldP spid="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GB" sz="2800" b="0" kern="0" dirty="0"/>
              <a:t>       </a:t>
            </a:r>
            <a:r>
              <a:rPr lang="en-GB" sz="2800" b="0" kern="0" dirty="0" smtClean="0"/>
              <a:t>Challenges with Mantid imaging</a:t>
            </a:r>
            <a:endParaRPr lang="en-GB" sz="2800" b="0" kern="0" dirty="0"/>
          </a:p>
        </p:txBody>
      </p:sp>
      <p:sp>
        <p:nvSpPr>
          <p:cNvPr id="3" name="Content Placeholder 2"/>
          <p:cNvSpPr txBox="1">
            <a:spLocks/>
          </p:cNvSpPr>
          <p:nvPr/>
        </p:nvSpPr>
        <p:spPr>
          <a:xfrm>
            <a:off x="457200" y="836712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smtClean="0"/>
              <a:t>September: </a:t>
            </a:r>
            <a:r>
              <a:rPr lang="en-GB" b="0" kern="0" dirty="0" smtClean="0"/>
              <a:t>first </a:t>
            </a:r>
            <a:r>
              <a:rPr lang="en-GB" b="0" kern="0" dirty="0" smtClean="0"/>
              <a:t>IMAT user</a:t>
            </a:r>
            <a:endParaRPr lang="en-GB" b="0" kern="0" dirty="0" smtClean="0"/>
          </a:p>
          <a:p>
            <a:r>
              <a:rPr lang="en-GB" b="0" kern="0" dirty="0" smtClean="0"/>
              <a:t>Filters </a:t>
            </a:r>
            <a:r>
              <a:rPr lang="en-GB" b="0" kern="0" dirty="0" smtClean="0"/>
              <a:t>for pre </a:t>
            </a:r>
            <a:r>
              <a:rPr lang="en-GB" b="0" kern="0" dirty="0" smtClean="0"/>
              <a:t>and post processing</a:t>
            </a:r>
          </a:p>
          <a:p>
            <a:r>
              <a:rPr lang="en-GB" b="0" kern="0" dirty="0" smtClean="0"/>
              <a:t>Wavelength dependent reconstructions</a:t>
            </a:r>
          </a:p>
          <a:p>
            <a:r>
              <a:rPr lang="en-GB" b="0" kern="0" dirty="0" smtClean="0"/>
              <a:t>3D visualisation</a:t>
            </a:r>
          </a:p>
          <a:p>
            <a:endParaRPr lang="en-GB" b="0" kern="0" dirty="0" smtClean="0"/>
          </a:p>
          <a:p>
            <a:pPr marL="0" indent="0">
              <a:buNone/>
            </a:pPr>
            <a:endParaRPr lang="en-GB" b="0" kern="0" dirty="0"/>
          </a:p>
          <a:p>
            <a:endParaRPr lang="en-GB" b="0" kern="0" dirty="0"/>
          </a:p>
          <a:p>
            <a:endParaRPr lang="en-GB" b="0" kern="0" dirty="0" smtClean="0"/>
          </a:p>
          <a:p>
            <a:endParaRPr lang="en-GB" b="0" kern="0" dirty="0"/>
          </a:p>
        </p:txBody>
      </p:sp>
    </p:spTree>
    <p:extLst>
      <p:ext uri="{BB962C8B-B14F-4D97-AF65-F5344CB8AC3E}">
        <p14:creationId xmlns:p14="http://schemas.microsoft.com/office/powerpoint/2010/main" val="441061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90066"/>
          </a:xfrm>
        </p:spPr>
        <p:txBody>
          <a:bodyPr/>
          <a:lstStyle/>
          <a:p>
            <a:r>
              <a:rPr lang="en-GB" sz="3200" b="1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Mantid Tasks</a:t>
            </a:r>
            <a:endParaRPr lang="en-GB" sz="3200" b="1" dirty="0">
              <a:solidFill>
                <a:srgbClr val="0000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311944"/>
            <a:ext cx="8229600" cy="4205288"/>
          </a:xfrm>
        </p:spPr>
        <p:txBody>
          <a:bodyPr/>
          <a:lstStyle/>
          <a:p>
            <a:pPr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sz="2400" b="1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Multiple Scattering Corrections</a:t>
            </a:r>
          </a:p>
          <a:p>
            <a:pPr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sz="2400" b="1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Better integration with Third Party simulation codes</a:t>
            </a:r>
          </a:p>
          <a:p>
            <a:pPr lvl="1">
              <a:spcBef>
                <a:spcPts val="1000"/>
              </a:spcBef>
              <a:buFontTx/>
              <a:buChar char="-"/>
            </a:pPr>
            <a:r>
              <a:rPr lang="en-GB" sz="200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VASP, Gaussian, CASTEP, </a:t>
            </a:r>
            <a:r>
              <a:rPr lang="en-GB" sz="2000" dirty="0" err="1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McPhase</a:t>
            </a:r>
            <a:r>
              <a:rPr lang="en-GB" sz="2000" dirty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GB" sz="2000" dirty="0" err="1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SpinW</a:t>
            </a:r>
            <a:r>
              <a:rPr lang="en-GB" sz="200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GB" sz="2000" dirty="0" err="1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Spinwavegenie</a:t>
            </a:r>
            <a:r>
              <a:rPr lang="en-GB" sz="200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sz="2000" dirty="0" err="1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etc</a:t>
            </a:r>
            <a:endParaRPr lang="en-GB" sz="2000" dirty="0" smtClean="0">
              <a:solidFill>
                <a:srgbClr val="0000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spcBef>
                <a:spcPts val="1000"/>
              </a:spcBef>
              <a:buFontTx/>
              <a:buChar char="-"/>
            </a:pPr>
            <a:r>
              <a:rPr lang="en-GB" sz="200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Common Language - ASE</a:t>
            </a:r>
          </a:p>
          <a:p>
            <a:pPr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GB" sz="2400" b="1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Better use of facility / cloud resources</a:t>
            </a:r>
            <a:endParaRPr lang="en-GB" sz="2400" b="1" dirty="0">
              <a:solidFill>
                <a:srgbClr val="000099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spcBef>
                <a:spcPts val="1000"/>
              </a:spcBef>
              <a:buNone/>
            </a:pPr>
            <a:r>
              <a:rPr lang="en-GB" sz="200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Remote desktop – Performance and stability</a:t>
            </a:r>
          </a:p>
          <a:p>
            <a:pPr marL="457200" lvl="1" indent="0">
              <a:spcBef>
                <a:spcPts val="1000"/>
              </a:spcBef>
              <a:buNone/>
            </a:pPr>
            <a:r>
              <a:rPr lang="en-GB" sz="200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Client server Mantid</a:t>
            </a:r>
          </a:p>
          <a:p>
            <a:pPr marL="457200" lvl="1" indent="0">
              <a:spcBef>
                <a:spcPts val="1000"/>
              </a:spcBef>
              <a:buNone/>
            </a:pPr>
            <a:r>
              <a:rPr lang="en-GB" sz="200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Web based UI</a:t>
            </a:r>
          </a:p>
          <a:p>
            <a:pPr marL="457200" lvl="1" indent="0">
              <a:spcBef>
                <a:spcPts val="1000"/>
              </a:spcBef>
              <a:buNone/>
            </a:pPr>
            <a:r>
              <a:rPr lang="en-GB" sz="2000" dirty="0" smtClean="0">
                <a:solidFill>
                  <a:srgbClr val="00009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Parallel visualisation rendering</a:t>
            </a:r>
          </a:p>
        </p:txBody>
      </p:sp>
      <p:pic>
        <p:nvPicPr>
          <p:cNvPr id="7" name="Picture 4" descr="http://sojournfoundation.org/wp-content/uploads/2012/08/Future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5384" y="0"/>
            <a:ext cx="2258616" cy="1693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26499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GB" dirty="0" smtClean="0"/>
              <a:t>Discussion items</a:t>
            </a:r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518864" y="908720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smtClean="0"/>
              <a:t>Standard for a fit function format?</a:t>
            </a:r>
          </a:p>
          <a:p>
            <a:r>
              <a:rPr lang="en-GB" b="0" kern="0" dirty="0" smtClean="0"/>
              <a:t>Bayesian fitting </a:t>
            </a:r>
            <a:r>
              <a:rPr lang="en-GB" b="0" kern="0" dirty="0" smtClean="0"/>
              <a:t>guidelines and/or interoperability </a:t>
            </a:r>
            <a:r>
              <a:rPr lang="en-GB" b="0" kern="0" dirty="0" smtClean="0"/>
              <a:t>library?</a:t>
            </a:r>
          </a:p>
          <a:p>
            <a:r>
              <a:rPr lang="en-GB" b="0" kern="0" dirty="0" smtClean="0"/>
              <a:t>Better send-to options</a:t>
            </a:r>
            <a:endParaRPr lang="en-GB" b="0" kern="0" dirty="0" smtClean="0"/>
          </a:p>
          <a:p>
            <a:r>
              <a:rPr lang="en-GB" b="0" kern="0" dirty="0" smtClean="0"/>
              <a:t>Any comments to s</a:t>
            </a:r>
            <a:r>
              <a:rPr lang="en-GB" b="0" kern="0" dirty="0" smtClean="0"/>
              <a:t>tandard </a:t>
            </a:r>
            <a:r>
              <a:rPr lang="en-GB" b="0" kern="0" dirty="0" smtClean="0"/>
              <a:t>for documenting data loaders</a:t>
            </a:r>
          </a:p>
          <a:p>
            <a:r>
              <a:rPr lang="en-GB" b="0" kern="0" dirty="0" smtClean="0"/>
              <a:t>Visualisation</a:t>
            </a:r>
          </a:p>
          <a:p>
            <a:r>
              <a:rPr lang="en-GB" b="0" kern="0" dirty="0" smtClean="0"/>
              <a:t>Discuss other interoperability projects</a:t>
            </a:r>
          </a:p>
          <a:p>
            <a:endParaRPr lang="en-GB" b="0" kern="0" dirty="0"/>
          </a:p>
          <a:p>
            <a:r>
              <a:rPr lang="en-GB" b="0" kern="0" dirty="0" smtClean="0"/>
              <a:t>Any other?</a:t>
            </a:r>
          </a:p>
          <a:p>
            <a:pPr marL="0" indent="0">
              <a:buNone/>
            </a:pPr>
            <a:endParaRPr lang="en-GB" b="0" kern="0" dirty="0"/>
          </a:p>
          <a:p>
            <a:pPr marL="0" indent="0">
              <a:buNone/>
            </a:pPr>
            <a:endParaRPr lang="en-GB" b="0" kern="0" dirty="0"/>
          </a:p>
        </p:txBody>
      </p:sp>
    </p:spTree>
    <p:extLst>
      <p:ext uri="{BB962C8B-B14F-4D97-AF65-F5344CB8AC3E}">
        <p14:creationId xmlns:p14="http://schemas.microsoft.com/office/powerpoint/2010/main" val="25597006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Guidelines and Standards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889248" y="1239838"/>
            <a:ext cx="5842992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GB" b="0" kern="0" dirty="0" smtClean="0"/>
              <a:t>Task 10.2 of this WP</a:t>
            </a:r>
          </a:p>
          <a:p>
            <a:endParaRPr lang="en-GB" b="0" kern="0" dirty="0" smtClean="0"/>
          </a:p>
          <a:p>
            <a:r>
              <a:rPr lang="en-GB" b="0" kern="0" dirty="0" smtClean="0"/>
              <a:t>Due date 1</a:t>
            </a:r>
            <a:r>
              <a:rPr lang="en-GB" b="0" kern="0" baseline="30000" dirty="0" smtClean="0"/>
              <a:t>st</a:t>
            </a:r>
            <a:r>
              <a:rPr lang="en-GB" b="0" kern="0" dirty="0" smtClean="0"/>
              <a:t> April 2017</a:t>
            </a:r>
          </a:p>
          <a:p>
            <a:endParaRPr lang="en-GB" b="0" kern="0" dirty="0" smtClean="0"/>
          </a:p>
          <a:p>
            <a:r>
              <a:rPr lang="en-GB" b="0" kern="0" dirty="0" smtClean="0"/>
              <a:t>Coordinator: STFC</a:t>
            </a:r>
          </a:p>
          <a:p>
            <a:pPr marL="0" indent="0">
              <a:buNone/>
            </a:pPr>
            <a:r>
              <a:rPr lang="en-GB" b="0" kern="0" dirty="0" smtClean="0"/>
              <a:t> </a:t>
            </a:r>
          </a:p>
          <a:p>
            <a:r>
              <a:rPr lang="en-GB" b="0" kern="0" dirty="0" smtClean="0"/>
              <a:t>Partners: ESS, FZJ, PSI</a:t>
            </a:r>
          </a:p>
          <a:p>
            <a:endParaRPr lang="en-GB" b="0" kern="0" dirty="0" smtClean="0"/>
          </a:p>
          <a:p>
            <a:r>
              <a:rPr lang="en-GB" b="0" kern="0" dirty="0" smtClean="0"/>
              <a:t>Observers: ILL</a:t>
            </a:r>
          </a:p>
        </p:txBody>
      </p:sp>
    </p:spTree>
    <p:extLst>
      <p:ext uri="{BB962C8B-B14F-4D97-AF65-F5344CB8AC3E}">
        <p14:creationId xmlns:p14="http://schemas.microsoft.com/office/powerpoint/2010/main" val="1335368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Previous work to task 10.2</a:t>
            </a:r>
            <a:endParaRPr lang="en-GB" sz="2800" b="0" kern="0" dirty="0" smtClean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239838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smtClean="0"/>
              <a:t>2014: NMI3-II </a:t>
            </a:r>
            <a:r>
              <a:rPr lang="en-GB" b="0" kern="0" dirty="0"/>
              <a:t>Data Analysis Standards (WP6) Task 2: solutions for </a:t>
            </a:r>
            <a:r>
              <a:rPr lang="en-GB" i="1" kern="0" dirty="0"/>
              <a:t>developing a common software </a:t>
            </a:r>
            <a:r>
              <a:rPr lang="en-GB" i="1" kern="0" dirty="0" smtClean="0"/>
              <a:t>infrastructure</a:t>
            </a:r>
          </a:p>
          <a:p>
            <a:endParaRPr lang="en-GB" i="1" kern="0" dirty="0"/>
          </a:p>
          <a:p>
            <a:r>
              <a:rPr lang="en-GB" b="0" kern="0" dirty="0" smtClean="0"/>
              <a:t>2011: </a:t>
            </a:r>
            <a:r>
              <a:rPr lang="en-GB" b="0" kern="0" dirty="0" err="1" smtClean="0"/>
              <a:t>PaN</a:t>
            </a:r>
            <a:r>
              <a:rPr lang="en-GB" b="0" kern="0" dirty="0" smtClean="0"/>
              <a:t>-data </a:t>
            </a:r>
            <a:r>
              <a:rPr lang="en-GB" b="0" kern="0" dirty="0"/>
              <a:t>(D2.2) </a:t>
            </a:r>
            <a:r>
              <a:rPr lang="en-GB" i="1" kern="0" dirty="0"/>
              <a:t>Common policy framework on analysis </a:t>
            </a:r>
            <a:r>
              <a:rPr lang="en-GB" i="1" kern="0" dirty="0" smtClean="0"/>
              <a:t>software</a:t>
            </a:r>
            <a:endParaRPr lang="en-GB" b="0" kern="0" dirty="0"/>
          </a:p>
          <a:p>
            <a:endParaRPr lang="en-GB" b="0" kern="0" dirty="0" smtClean="0"/>
          </a:p>
        </p:txBody>
      </p:sp>
    </p:spTree>
    <p:extLst>
      <p:ext uri="{BB962C8B-B14F-4D97-AF65-F5344CB8AC3E}">
        <p14:creationId xmlns:p14="http://schemas.microsoft.com/office/powerpoint/2010/main" val="471499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Sentences from Task 10.2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239838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/>
              <a:t>Guidelines and standards will be established that enable different software components to be </a:t>
            </a:r>
            <a:r>
              <a:rPr lang="en-GB" kern="0" dirty="0"/>
              <a:t>linked together in an interoperable (plug and play) </a:t>
            </a:r>
            <a:r>
              <a:rPr lang="en-GB" kern="0" dirty="0" smtClean="0"/>
              <a:t>manner</a:t>
            </a:r>
          </a:p>
          <a:p>
            <a:endParaRPr lang="en-GB" i="1" kern="0" dirty="0"/>
          </a:p>
          <a:p>
            <a:r>
              <a:rPr lang="en-GB" b="0" kern="0" dirty="0"/>
              <a:t>Particular emphasis will be put on </a:t>
            </a:r>
            <a:r>
              <a:rPr lang="en-GB" kern="0" dirty="0"/>
              <a:t>pluggable fitting functions</a:t>
            </a:r>
            <a:r>
              <a:rPr lang="en-GB" b="0" kern="0" dirty="0"/>
              <a:t>, including </a:t>
            </a:r>
            <a:r>
              <a:rPr lang="en-GB" kern="0" dirty="0"/>
              <a:t>Bayesian fitting</a:t>
            </a:r>
          </a:p>
          <a:p>
            <a:endParaRPr lang="en-GB" b="0" kern="0" dirty="0" smtClean="0"/>
          </a:p>
        </p:txBody>
      </p:sp>
    </p:spTree>
    <p:extLst>
      <p:ext uri="{BB962C8B-B14F-4D97-AF65-F5344CB8AC3E}">
        <p14:creationId xmlns:p14="http://schemas.microsoft.com/office/powerpoint/2010/main" val="3515735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‘Low’ level </a:t>
            </a:r>
            <a:r>
              <a:rPr lang="en-GB" dirty="0" smtClean="0"/>
              <a:t>interoperability</a:t>
            </a:r>
            <a:endParaRPr lang="en-GB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7703554"/>
              </p:ext>
            </p:extLst>
          </p:nvPr>
        </p:nvGraphicFramePr>
        <p:xfrm>
          <a:off x="179512" y="1268760"/>
          <a:ext cx="8795320" cy="42052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6" name="Straight Connector 5"/>
          <p:cNvCxnSpPr/>
          <p:nvPr/>
        </p:nvCxnSpPr>
        <p:spPr bwMode="auto">
          <a:xfrm>
            <a:off x="107504" y="4077072"/>
            <a:ext cx="8928992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 bwMode="auto">
          <a:xfrm>
            <a:off x="107504" y="2636912"/>
            <a:ext cx="8928992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/>
              <a:t>Pluggable </a:t>
            </a:r>
            <a:r>
              <a:rPr lang="en-GB" sz="2800" b="0" kern="0" dirty="0"/>
              <a:t>fitting functions</a:t>
            </a:r>
            <a:endParaRPr lang="en-GB" sz="2800" b="0" kern="0" dirty="0" smtClean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0" name="Content Placeholder 2"/>
          <p:cNvSpPr txBox="1">
            <a:spLocks/>
          </p:cNvSpPr>
          <p:nvPr/>
        </p:nvSpPr>
        <p:spPr>
          <a:xfrm>
            <a:off x="457200" y="1239838"/>
            <a:ext cx="8229600" cy="4205287"/>
          </a:xfrm>
          <a:prstGeom prst="rect">
            <a:avLst/>
          </a:prstGeom>
        </p:spPr>
        <p:txBody>
          <a:bodyPr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+mn-lt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>
                <a:solidFill>
                  <a:schemeClr val="tx1"/>
                </a:solidFill>
                <a:latin typeface="+mn-lt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+mn-lt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endParaRPr lang="en-GB" b="0" kern="0" dirty="0" smtClean="0"/>
          </a:p>
          <a:p>
            <a:r>
              <a:rPr lang="en-GB" b="0" kern="0" dirty="0" err="1" smtClean="0"/>
              <a:t>SasView</a:t>
            </a:r>
            <a:endParaRPr lang="en-GB" b="0" kern="0" dirty="0" smtClean="0"/>
          </a:p>
          <a:p>
            <a:endParaRPr lang="en-GB" i="1" kern="0" dirty="0"/>
          </a:p>
          <a:p>
            <a:r>
              <a:rPr lang="en-GB" b="0" kern="0" dirty="0" err="1" smtClean="0"/>
              <a:t>BornAgain</a:t>
            </a:r>
            <a:endParaRPr lang="en-GB" b="0" kern="0" dirty="0" smtClean="0"/>
          </a:p>
          <a:p>
            <a:endParaRPr lang="en-GB" b="0" kern="0" dirty="0"/>
          </a:p>
          <a:p>
            <a:r>
              <a:rPr lang="en-GB" b="0" kern="0" dirty="0" smtClean="0"/>
              <a:t>Mantid</a:t>
            </a:r>
          </a:p>
          <a:p>
            <a:endParaRPr lang="en-GB" b="0" kern="0" dirty="0"/>
          </a:p>
          <a:p>
            <a:r>
              <a:rPr lang="en-GB" b="0" kern="0" dirty="0" smtClean="0"/>
              <a:t>Other?</a:t>
            </a:r>
            <a:endParaRPr lang="en-GB" b="0" kern="0" dirty="0"/>
          </a:p>
          <a:p>
            <a:endParaRPr lang="en-GB" b="0" kern="0" dirty="0" smtClean="0"/>
          </a:p>
        </p:txBody>
      </p:sp>
    </p:spTree>
    <p:extLst>
      <p:ext uri="{BB962C8B-B14F-4D97-AF65-F5344CB8AC3E}">
        <p14:creationId xmlns:p14="http://schemas.microsoft.com/office/powerpoint/2010/main" val="3708292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/>
          <p:cNvSpPr txBox="1">
            <a:spLocks noChangeArrowheads="1"/>
          </p:cNvSpPr>
          <p:nvPr/>
        </p:nvSpPr>
        <p:spPr>
          <a:xfrm>
            <a:off x="457200" y="71438"/>
            <a:ext cx="8229600" cy="11430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GB" sz="2800" b="0" kern="0" dirty="0" smtClean="0"/>
              <a:t>Pluggable </a:t>
            </a:r>
            <a:r>
              <a:rPr lang="en-GB" sz="2800" b="0" kern="0" dirty="0"/>
              <a:t>fitting </a:t>
            </a:r>
            <a:r>
              <a:rPr lang="en-GB" sz="2800" b="0" kern="0" dirty="0" smtClean="0"/>
              <a:t>functions - Mantid</a:t>
            </a:r>
            <a:endParaRPr lang="en-GB" sz="2800" b="0" kern="0" dirty="0" smtClean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156851" y="2098932"/>
            <a:ext cx="486030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smtClean="0"/>
              <a:t>Fit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4500208" y="3212976"/>
            <a:ext cx="1511952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i="1" dirty="0" err="1" smtClean="0"/>
              <a:t>IConstraint</a:t>
            </a:r>
            <a:endParaRPr lang="en-GB" i="1" dirty="0"/>
          </a:p>
        </p:txBody>
      </p:sp>
      <p:sp>
        <p:nvSpPr>
          <p:cNvPr id="7" name="TextBox 6"/>
          <p:cNvSpPr txBox="1"/>
          <p:nvPr/>
        </p:nvSpPr>
        <p:spPr>
          <a:xfrm>
            <a:off x="6389159" y="3212976"/>
            <a:ext cx="1999265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i="1" dirty="0" err="1" smtClean="0"/>
              <a:t>IFuncMinimizer</a:t>
            </a:r>
            <a:endParaRPr lang="en-GB" i="1" dirty="0"/>
          </a:p>
        </p:txBody>
      </p:sp>
      <p:sp>
        <p:nvSpPr>
          <p:cNvPr id="8" name="TextBox 7"/>
          <p:cNvSpPr txBox="1"/>
          <p:nvPr/>
        </p:nvSpPr>
        <p:spPr>
          <a:xfrm>
            <a:off x="2349077" y="3212976"/>
            <a:ext cx="1790875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i="1" dirty="0" err="1" smtClean="0"/>
              <a:t>ICostFunction</a:t>
            </a:r>
            <a:endParaRPr lang="en-GB" i="1" dirty="0"/>
          </a:p>
        </p:txBody>
      </p:sp>
      <p:sp>
        <p:nvSpPr>
          <p:cNvPr id="9" name="TextBox 8"/>
          <p:cNvSpPr txBox="1"/>
          <p:nvPr/>
        </p:nvSpPr>
        <p:spPr>
          <a:xfrm>
            <a:off x="611560" y="3212976"/>
            <a:ext cx="1274708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i="1" dirty="0" err="1" smtClean="0"/>
              <a:t>IFunction</a:t>
            </a:r>
            <a:endParaRPr lang="en-GB" i="1" dirty="0"/>
          </a:p>
        </p:txBody>
      </p:sp>
      <p:cxnSp>
        <p:nvCxnSpPr>
          <p:cNvPr id="11" name="Straight Arrow Connector 10"/>
          <p:cNvCxnSpPr>
            <a:stCxn id="4" idx="1"/>
            <a:endCxn id="9" idx="0"/>
          </p:cNvCxnSpPr>
          <p:nvPr/>
        </p:nvCxnSpPr>
        <p:spPr bwMode="auto">
          <a:xfrm flipH="1">
            <a:off x="1248914" y="2283598"/>
            <a:ext cx="2907937" cy="9293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2" name="Straight Arrow Connector 11"/>
          <p:cNvCxnSpPr>
            <a:endCxn id="8" idx="0"/>
          </p:cNvCxnSpPr>
          <p:nvPr/>
        </p:nvCxnSpPr>
        <p:spPr bwMode="auto">
          <a:xfrm flipH="1">
            <a:off x="3244515" y="2468264"/>
            <a:ext cx="1155352" cy="7447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3" name="Straight Arrow Connector 12"/>
          <p:cNvCxnSpPr>
            <a:stCxn id="4" idx="2"/>
          </p:cNvCxnSpPr>
          <p:nvPr/>
        </p:nvCxnSpPr>
        <p:spPr bwMode="auto">
          <a:xfrm>
            <a:off x="4399866" y="2468264"/>
            <a:ext cx="856319" cy="74471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cxnSp>
        <p:nvCxnSpPr>
          <p:cNvPr id="14" name="Straight Arrow Connector 13"/>
          <p:cNvCxnSpPr>
            <a:stCxn id="4" idx="3"/>
            <a:endCxn id="7" idx="0"/>
          </p:cNvCxnSpPr>
          <p:nvPr/>
        </p:nvCxnSpPr>
        <p:spPr bwMode="auto">
          <a:xfrm>
            <a:off x="4642881" y="2283598"/>
            <a:ext cx="2745911" cy="9293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arrow"/>
          </a:ln>
          <a:effectLst/>
        </p:spPr>
      </p:cxnSp>
      <p:sp>
        <p:nvSpPr>
          <p:cNvPr id="18" name="TextBox 17"/>
          <p:cNvSpPr txBox="1"/>
          <p:nvPr/>
        </p:nvSpPr>
        <p:spPr>
          <a:xfrm>
            <a:off x="3628114" y="4509120"/>
            <a:ext cx="2906565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 smtClean="0"/>
              <a:t>PolynomialBackground</a:t>
            </a:r>
            <a:endParaRPr lang="en-GB" dirty="0"/>
          </a:p>
        </p:txBody>
      </p:sp>
      <p:cxnSp>
        <p:nvCxnSpPr>
          <p:cNvPr id="19" name="Straight Arrow Connector 18"/>
          <p:cNvCxnSpPr>
            <a:endCxn id="9" idx="2"/>
          </p:cNvCxnSpPr>
          <p:nvPr/>
        </p:nvCxnSpPr>
        <p:spPr bwMode="auto">
          <a:xfrm flipH="1" flipV="1">
            <a:off x="1248914" y="3582308"/>
            <a:ext cx="24642" cy="42275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5" name="TextBox 24"/>
          <p:cNvSpPr txBox="1"/>
          <p:nvPr/>
        </p:nvSpPr>
        <p:spPr>
          <a:xfrm>
            <a:off x="2145110" y="2520980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 smtClean="0"/>
              <a:t>&lt;&lt;use&gt;&gt;</a:t>
            </a:r>
            <a:endParaRPr lang="en-GB" sz="1400" b="0" dirty="0"/>
          </a:p>
        </p:txBody>
      </p:sp>
      <p:sp>
        <p:nvSpPr>
          <p:cNvPr id="27" name="TextBox 26"/>
          <p:cNvSpPr txBox="1"/>
          <p:nvPr/>
        </p:nvSpPr>
        <p:spPr>
          <a:xfrm>
            <a:off x="3156671" y="2686731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 smtClean="0"/>
              <a:t>&lt;&lt;use&gt;&gt;</a:t>
            </a:r>
            <a:endParaRPr lang="en-GB" sz="1400" b="0" dirty="0"/>
          </a:p>
        </p:txBody>
      </p:sp>
      <p:sp>
        <p:nvSpPr>
          <p:cNvPr id="28" name="TextBox 27"/>
          <p:cNvSpPr txBox="1"/>
          <p:nvPr/>
        </p:nvSpPr>
        <p:spPr>
          <a:xfrm>
            <a:off x="4301312" y="2735203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 smtClean="0"/>
              <a:t>&lt;&lt;use&gt;&gt;</a:t>
            </a:r>
            <a:endParaRPr lang="en-GB" sz="1400" b="0" dirty="0"/>
          </a:p>
        </p:txBody>
      </p:sp>
      <p:sp>
        <p:nvSpPr>
          <p:cNvPr id="29" name="TextBox 28"/>
          <p:cNvSpPr txBox="1"/>
          <p:nvPr/>
        </p:nvSpPr>
        <p:spPr>
          <a:xfrm>
            <a:off x="5678991" y="2594398"/>
            <a:ext cx="94288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b="0" dirty="0" smtClean="0"/>
              <a:t>&lt;&lt;use&gt;&gt;</a:t>
            </a:r>
            <a:endParaRPr lang="en-GB" sz="1400" b="0" dirty="0"/>
          </a:p>
        </p:txBody>
      </p:sp>
      <p:sp>
        <p:nvSpPr>
          <p:cNvPr id="20" name="TextBox 19"/>
          <p:cNvSpPr txBox="1"/>
          <p:nvPr/>
        </p:nvSpPr>
        <p:spPr>
          <a:xfrm>
            <a:off x="323528" y="4008498"/>
            <a:ext cx="2483372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 smtClean="0"/>
              <a:t>CompositeFunction</a:t>
            </a:r>
            <a:endParaRPr lang="en-GB" dirty="0"/>
          </a:p>
        </p:txBody>
      </p:sp>
      <p:sp>
        <p:nvSpPr>
          <p:cNvPr id="21" name="TextBox 20"/>
          <p:cNvSpPr txBox="1"/>
          <p:nvPr/>
        </p:nvSpPr>
        <p:spPr>
          <a:xfrm>
            <a:off x="277225" y="5117094"/>
            <a:ext cx="3289683" cy="369332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GB" dirty="0" err="1" smtClean="0"/>
              <a:t>BackToBackExponentialPV</a:t>
            </a:r>
            <a:endParaRPr lang="en-GB" dirty="0"/>
          </a:p>
        </p:txBody>
      </p:sp>
      <p:cxnSp>
        <p:nvCxnSpPr>
          <p:cNvPr id="22" name="Straight Arrow Connector 21"/>
          <p:cNvCxnSpPr>
            <a:stCxn id="18" idx="1"/>
          </p:cNvCxnSpPr>
          <p:nvPr/>
        </p:nvCxnSpPr>
        <p:spPr bwMode="auto">
          <a:xfrm flipH="1" flipV="1">
            <a:off x="2799820" y="4189803"/>
            <a:ext cx="828294" cy="503983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3" name="Straight Arrow Connector 22"/>
          <p:cNvCxnSpPr/>
          <p:nvPr/>
        </p:nvCxnSpPr>
        <p:spPr bwMode="auto">
          <a:xfrm flipH="1" flipV="1">
            <a:off x="1565214" y="4441794"/>
            <a:ext cx="319081" cy="675301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36561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0" grpId="0" animBg="1"/>
      <p:bldP spid="21" grpId="0" animBg="1"/>
    </p:bldLst>
  </p:timing>
</p:sld>
</file>

<file path=ppt/theme/theme1.xml><?xml version="1.0" encoding="utf-8"?>
<a:theme xmlns:a="http://schemas.openxmlformats.org/drawingml/2006/main" name="ISIS Small Bottom Banner">
  <a:themeElements>
    <a:clrScheme name="ISIS Small Bottom Bann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ISIS Small Bottom Banner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itchFamily="34" charset="0"/>
          </a:defRPr>
        </a:defPPr>
      </a:lstStyle>
    </a:lnDef>
  </a:objectDefaults>
  <a:extraClrSchemeLst>
    <a:extraClrScheme>
      <a:clrScheme name="ISIS Small Bottom Bann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ISIS Small Bottom Banner">
  <a:themeElements>
    <a:clrScheme name="ISIS Small Bottom Banner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ISIS Small Bottom Banner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itchFamily="34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Lucida Sans" pitchFamily="34" charset="0"/>
          </a:defRPr>
        </a:defPPr>
      </a:lstStyle>
    </a:lnDef>
  </a:objectDefaults>
  <a:extraClrSchemeLst>
    <a:extraClrScheme>
      <a:clrScheme name="ISIS Small Bottom Banner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SIS Small Bottom Banner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SIS Small Bottom Banner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21676</TotalTime>
  <Words>774</Words>
  <Application>Microsoft Office PowerPoint</Application>
  <PresentationFormat>On-screen Show (4:3)</PresentationFormat>
  <Paragraphs>272</Paragraphs>
  <Slides>33</Slides>
  <Notes>29</Notes>
  <HiddenSlides>1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33</vt:i4>
      </vt:variant>
    </vt:vector>
  </HeadingPairs>
  <TitlesOfParts>
    <vt:vector size="35" baseType="lpstr">
      <vt:lpstr>ISIS Small Bottom Banner</vt:lpstr>
      <vt:lpstr>1_ISIS Small Bottom Banner</vt:lpstr>
      <vt:lpstr>Guidelines and Standards + Mantid</vt:lpstr>
      <vt:lpstr>PowerPoint Presentation</vt:lpstr>
      <vt:lpstr>The Mantid Project</vt:lpstr>
      <vt:lpstr>PowerPoint Presentation</vt:lpstr>
      <vt:lpstr>PowerPoint Presentation</vt:lpstr>
      <vt:lpstr>PowerPoint Presentation</vt:lpstr>
      <vt:lpstr>‘Low’ level interoperability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‘High’ level interoperability </vt:lpstr>
      <vt:lpstr>‘High’ level interoperability – McStas/Mantid </vt:lpstr>
      <vt:lpstr>‘High’ level interoperability – GSAS/Mantid </vt:lpstr>
      <vt:lpstr>‘High’ level interoperability – Send-to option</vt:lpstr>
      <vt:lpstr>‘High-high’ level interoperability – ASE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In-situ rebinning</vt:lpstr>
      <vt:lpstr>YFeO3 magnetic scattering</vt:lpstr>
      <vt:lpstr>Inspecting peak integration</vt:lpstr>
      <vt:lpstr>PowerPoint Presentation</vt:lpstr>
      <vt:lpstr>PowerPoint Presentation</vt:lpstr>
      <vt:lpstr>PowerPoint Presentation</vt:lpstr>
      <vt:lpstr>Future Mantid Tasks</vt:lpstr>
      <vt:lpstr>Discussion items</vt:lpstr>
    </vt:vector>
  </TitlesOfParts>
  <Company>CCLRC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gmlh78</dc:creator>
  <cp:lastModifiedBy>Markvardsen, Anders (STFC,RAL,ISIS)</cp:lastModifiedBy>
  <cp:revision>529</cp:revision>
  <cp:lastPrinted>2016-04-01T11:19:23Z</cp:lastPrinted>
  <dcterms:created xsi:type="dcterms:W3CDTF">2007-04-16T13:36:05Z</dcterms:created>
  <dcterms:modified xsi:type="dcterms:W3CDTF">2016-04-04T09:29:38Z</dcterms:modified>
</cp:coreProperties>
</file>

<file path=docProps/thumbnail.jpeg>
</file>